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6"/>
  </p:notesMasterIdLst>
  <p:sldIdLst>
    <p:sldId id="256" r:id="rId2"/>
    <p:sldId id="287" r:id="rId3"/>
    <p:sldId id="281" r:id="rId4"/>
    <p:sldId id="288" r:id="rId5"/>
    <p:sldId id="257" r:id="rId6"/>
    <p:sldId id="289" r:id="rId7"/>
    <p:sldId id="259" r:id="rId8"/>
    <p:sldId id="290" r:id="rId9"/>
    <p:sldId id="291" r:id="rId10"/>
    <p:sldId id="292" r:id="rId11"/>
    <p:sldId id="276" r:id="rId12"/>
    <p:sldId id="302" r:id="rId13"/>
    <p:sldId id="277" r:id="rId14"/>
    <p:sldId id="294" r:id="rId15"/>
    <p:sldId id="278" r:id="rId16"/>
    <p:sldId id="295" r:id="rId17"/>
    <p:sldId id="279" r:id="rId18"/>
    <p:sldId id="296" r:id="rId19"/>
    <p:sldId id="280" r:id="rId20"/>
    <p:sldId id="297" r:id="rId21"/>
    <p:sldId id="271" r:id="rId22"/>
    <p:sldId id="298" r:id="rId23"/>
    <p:sldId id="272" r:id="rId24"/>
    <p:sldId id="299" r:id="rId25"/>
    <p:sldId id="273" r:id="rId26"/>
    <p:sldId id="300" r:id="rId27"/>
    <p:sldId id="274" r:id="rId28"/>
    <p:sldId id="301" r:id="rId29"/>
    <p:sldId id="275" r:id="rId30"/>
    <p:sldId id="303" r:id="rId31"/>
    <p:sldId id="266" r:id="rId32"/>
    <p:sldId id="267" r:id="rId33"/>
    <p:sldId id="304" r:id="rId34"/>
    <p:sldId id="268" r:id="rId35"/>
    <p:sldId id="305" r:id="rId36"/>
    <p:sldId id="269" r:id="rId37"/>
    <p:sldId id="306" r:id="rId38"/>
    <p:sldId id="270" r:id="rId39"/>
    <p:sldId id="307" r:id="rId40"/>
    <p:sldId id="282" r:id="rId41"/>
    <p:sldId id="309" r:id="rId42"/>
    <p:sldId id="283" r:id="rId43"/>
    <p:sldId id="308" r:id="rId44"/>
    <p:sldId id="285" r:id="rId45"/>
    <p:sldId id="311" r:id="rId46"/>
    <p:sldId id="286" r:id="rId47"/>
    <p:sldId id="312" r:id="rId48"/>
    <p:sldId id="313" r:id="rId49"/>
    <p:sldId id="314" r:id="rId50"/>
    <p:sldId id="322" r:id="rId51"/>
    <p:sldId id="316" r:id="rId52"/>
    <p:sldId id="317" r:id="rId53"/>
    <p:sldId id="321" r:id="rId54"/>
    <p:sldId id="318" r:id="rId55"/>
    <p:sldId id="323" r:id="rId56"/>
    <p:sldId id="320" r:id="rId57"/>
    <p:sldId id="324" r:id="rId58"/>
    <p:sldId id="329" r:id="rId59"/>
    <p:sldId id="330" r:id="rId60"/>
    <p:sldId id="325" r:id="rId61"/>
    <p:sldId id="328" r:id="rId62"/>
    <p:sldId id="327" r:id="rId63"/>
    <p:sldId id="335" r:id="rId64"/>
    <p:sldId id="333" r:id="rId65"/>
    <p:sldId id="336" r:id="rId66"/>
    <p:sldId id="334" r:id="rId67"/>
    <p:sldId id="337" r:id="rId68"/>
    <p:sldId id="338" r:id="rId69"/>
    <p:sldId id="343" r:id="rId70"/>
    <p:sldId id="347" r:id="rId71"/>
    <p:sldId id="348" r:id="rId72"/>
    <p:sldId id="344" r:id="rId73"/>
    <p:sldId id="345" r:id="rId74"/>
    <p:sldId id="341" r:id="rId75"/>
    <p:sldId id="349" r:id="rId76"/>
    <p:sldId id="342" r:id="rId77"/>
    <p:sldId id="350" r:id="rId78"/>
    <p:sldId id="351" r:id="rId79"/>
    <p:sldId id="352" r:id="rId80"/>
    <p:sldId id="353" r:id="rId81"/>
    <p:sldId id="357" r:id="rId82"/>
    <p:sldId id="354" r:id="rId83"/>
    <p:sldId id="358" r:id="rId84"/>
    <p:sldId id="355" r:id="rId85"/>
    <p:sldId id="359" r:id="rId86"/>
    <p:sldId id="356" r:id="rId87"/>
    <p:sldId id="360" r:id="rId88"/>
    <p:sldId id="361" r:id="rId89"/>
    <p:sldId id="366" r:id="rId90"/>
    <p:sldId id="362" r:id="rId91"/>
    <p:sldId id="367" r:id="rId92"/>
    <p:sldId id="363" r:id="rId93"/>
    <p:sldId id="368" r:id="rId94"/>
    <p:sldId id="364" r:id="rId95"/>
    <p:sldId id="369" r:id="rId96"/>
    <p:sldId id="365" r:id="rId97"/>
    <p:sldId id="370" r:id="rId98"/>
    <p:sldId id="371" r:id="rId99"/>
    <p:sldId id="376" r:id="rId100"/>
    <p:sldId id="373" r:id="rId101"/>
    <p:sldId id="377" r:id="rId102"/>
    <p:sldId id="375" r:id="rId103"/>
    <p:sldId id="378" r:id="rId104"/>
    <p:sldId id="374" r:id="rId105"/>
    <p:sldId id="379" r:id="rId106"/>
    <p:sldId id="372" r:id="rId107"/>
    <p:sldId id="380" r:id="rId108"/>
    <p:sldId id="388" r:id="rId109"/>
    <p:sldId id="389" r:id="rId110"/>
    <p:sldId id="390" r:id="rId111"/>
    <p:sldId id="391" r:id="rId112"/>
    <p:sldId id="392" r:id="rId113"/>
    <p:sldId id="397" r:id="rId114"/>
    <p:sldId id="395" r:id="rId115"/>
    <p:sldId id="398" r:id="rId116"/>
    <p:sldId id="400" r:id="rId117"/>
    <p:sldId id="402" r:id="rId118"/>
    <p:sldId id="403" r:id="rId119"/>
    <p:sldId id="404" r:id="rId120"/>
    <p:sldId id="405" r:id="rId121"/>
    <p:sldId id="406" r:id="rId122"/>
    <p:sldId id="407" r:id="rId123"/>
    <p:sldId id="408" r:id="rId124"/>
    <p:sldId id="409" r:id="rId125"/>
  </p:sldIdLst>
  <p:sldSz cx="9144000" cy="6858000" type="screen4x3"/>
  <p:notesSz cx="6858000" cy="9144000"/>
  <p:custDataLst>
    <p:tags r:id="rId1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EF4"/>
    <a:srgbClr val="84B6AD"/>
    <a:srgbClr val="8DD1D4"/>
    <a:srgbClr val="EAFF9E"/>
    <a:srgbClr val="B6EAF7"/>
    <a:srgbClr val="EAEBFD"/>
    <a:srgbClr val="DD553B"/>
    <a:srgbClr val="6715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356" autoAdjust="0"/>
  </p:normalViewPr>
  <p:slideViewPr>
    <p:cSldViewPr>
      <p:cViewPr varScale="1">
        <p:scale>
          <a:sx n="46" d="100"/>
          <a:sy n="46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gs" Target="tags/tag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277762D-DB33-4612-AFDD-DE45D2B22C9C}" type="datetimeFigureOut">
              <a:rPr lang="en-US"/>
              <a:pPr>
                <a:defRPr/>
              </a:pPr>
              <a:t>12/7/2012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B7977ED-4750-45BC-8B4A-165A7A6A9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78D038-660D-4B56-8874-37A75084CCF0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 charset="-122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34444E-4E33-4AD0-A095-5531CD4578A3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宋体" charset="-122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5E5774-A3FC-4D12-8A4B-B5F01D30ADA9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宋体" charset="-122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E6E522-F256-4C48-9D31-8E2DED329B1B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宋体" charset="-122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525D99-B3E9-4540-8E43-45815F68BFBB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宋体" charset="-122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ED59BC-FDD1-4AB7-AA13-5D2ED3B41639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12D11-A07A-44AA-8E01-A383C8F13A1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681FD-CFB8-49F5-A834-F6BE0932ECF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DB629-5E89-4EF5-967A-D2F478A337F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CB9E6-7672-4B69-8BF3-9DFAE02C242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C8F98-6FF1-4194-A188-323ACD10AB8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9377-EA46-4A2C-929F-5612CF0D0CB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5F72B-47A8-4007-B440-32F0A375518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3FE7D-CC55-4FF9-9D67-8B5A5CEF8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CB83D-3BE1-4441-A27B-337173C0736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93D7E-CCFF-486A-87C9-157138F40BE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CD60-A6DC-4823-8826-6732E88DD00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E:\jll\河山图标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0" y="0"/>
            <a:ext cx="3009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105" descr="E:\图片资料\e-mail\stationery\characters_G_M\mad_scientist\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33600" y="0"/>
            <a:ext cx="487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3" descr="E:\图片资料\e-mail\stationery\characters_G_M\mad_science\mscien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3429000"/>
            <a:ext cx="19653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720B90AB-8609-47E7-87E6-4036051A114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pic>
        <p:nvPicPr>
          <p:cNvPr id="9226" name="Picture 104" descr="E:\图片资料\e-mail\stationery\characters_G_M\mad_science\mscien1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577975" cy="34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January 5, 2012</a:t>
            </a:r>
            <a:br>
              <a:rPr lang="en-US" smtClean="0"/>
            </a:br>
            <a:r>
              <a:rPr lang="en-US" smtClean="0"/>
              <a:t>Thursday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696200" cy="46482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1. Which of the following can be made up of two or more atoms of the same element, chemically bonded?</a:t>
            </a:r>
          </a:p>
          <a:p>
            <a:pPr algn="l" eaLnBrk="1" hangingPunct="1"/>
            <a:r>
              <a:rPr lang="en-US" sz="2400" smtClean="0"/>
              <a:t>	A. atom		C. compound </a:t>
            </a:r>
          </a:p>
          <a:p>
            <a:pPr algn="l" eaLnBrk="1" hangingPunct="1"/>
            <a:r>
              <a:rPr lang="en-US" sz="2400" smtClean="0"/>
              <a:t>	B. mixture		D. molecule</a:t>
            </a:r>
          </a:p>
          <a:p>
            <a:pPr algn="l" eaLnBrk="1" hangingPunct="1"/>
            <a:r>
              <a:rPr lang="en-US" sz="2400" smtClean="0"/>
              <a:t>	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2. Which of the following is smaller than a single atom?</a:t>
            </a:r>
          </a:p>
          <a:p>
            <a:pPr algn="l" eaLnBrk="1" hangingPunct="1"/>
            <a:r>
              <a:rPr lang="en-US" sz="2400" smtClean="0"/>
              <a:t>	A. proton		C. element</a:t>
            </a:r>
          </a:p>
          <a:p>
            <a:pPr algn="l" eaLnBrk="1" hangingPunct="1"/>
            <a:r>
              <a:rPr lang="en-US" sz="2400" smtClean="0"/>
              <a:t>	B. molecule		D. solution</a:t>
            </a:r>
          </a:p>
          <a:p>
            <a:pPr algn="l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pPr marL="457200" indent="-457200" algn="l" eaLnBrk="1" hangingPunct="1">
              <a:buFont typeface="Times New Roman" pitchFamily="18" charset="0"/>
              <a:buAutoNum type="arabicPeriod"/>
              <a:defRPr/>
            </a:pPr>
            <a:r>
              <a:rPr lang="en-US" sz="2000" b="1" dirty="0" smtClean="0"/>
              <a:t>What type of arrangement and movement do particles have in a liquid display?</a:t>
            </a:r>
          </a:p>
          <a:p>
            <a:pPr marL="457200" indent="-457200" algn="l" eaLnBrk="1" hangingPunct="1">
              <a:defRPr/>
            </a:pPr>
            <a:endParaRPr lang="en-US" sz="2000" b="1" dirty="0" smtClean="0"/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000" b="1" dirty="0" smtClean="0"/>
              <a:t>Particles are closely packed together and they vibrate back and forth.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000" b="1" dirty="0" smtClean="0"/>
              <a:t>Particles are nor in contact with each other and they move very quickly.</a:t>
            </a:r>
          </a:p>
          <a:p>
            <a:pPr marL="457200" indent="-457200" algn="l"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C.  Particles are in contact with each other, but they are able to slip past one another.</a:t>
            </a:r>
          </a:p>
          <a:p>
            <a:pPr marL="457200" indent="-457200" algn="l" eaLnBrk="1" hangingPunct="1">
              <a:buFontTx/>
              <a:buAutoNum type="alphaUcPeriod" startAt="4"/>
              <a:defRPr/>
            </a:pPr>
            <a:r>
              <a:rPr lang="en-US" sz="2000" b="1" smtClean="0"/>
              <a:t>Particles </a:t>
            </a:r>
            <a:r>
              <a:rPr lang="en-US" sz="2000" b="1" dirty="0" smtClean="0"/>
              <a:t>are not in contact with one another and are moving at extreme speeds.</a:t>
            </a:r>
          </a:p>
          <a:p>
            <a:pPr marL="457200" indent="-457200" algn="l" eaLnBrk="1" hangingPunct="1">
              <a:defRPr/>
            </a:pPr>
            <a:endParaRPr lang="en-US" sz="2000" b="1" dirty="0" smtClean="0"/>
          </a:p>
          <a:p>
            <a:pPr marL="465138" indent="-465138" algn="l" eaLnBrk="1" hangingPunct="1">
              <a:buFontTx/>
              <a:buAutoNum type="arabicPeriod" startAt="2"/>
              <a:defRPr/>
            </a:pPr>
            <a:r>
              <a:rPr lang="en-US" sz="2000" b="1" dirty="0" smtClean="0"/>
              <a:t>Radium is an element found in Group 2 and Period 7. </a:t>
            </a:r>
            <a:r>
              <a:rPr lang="en-US" sz="2000" b="1" dirty="0" err="1" smtClean="0"/>
              <a:t>ln</a:t>
            </a:r>
            <a:r>
              <a:rPr lang="en-US" sz="2000" b="1" dirty="0" smtClean="0"/>
              <a:t> a normal radium atom, how many electron energy levels are present?</a:t>
            </a:r>
          </a:p>
          <a:p>
            <a:pPr marL="465138" indent="-465138" algn="l" eaLnBrk="1" hangingPunct="1">
              <a:defRPr/>
            </a:pPr>
            <a:endParaRPr lang="en-US" sz="2000" b="1" dirty="0" smtClean="0"/>
          </a:p>
          <a:p>
            <a:pPr marL="914400" lvl="1" indent="-457200" algn="l" eaLnBrk="1" hangingPunct="1">
              <a:buFont typeface="+mj-lt"/>
              <a:buAutoNum type="alphaUcPeriod"/>
              <a:defRPr/>
            </a:pPr>
            <a:r>
              <a:rPr lang="en-US" sz="2000" b="1" dirty="0" smtClean="0"/>
              <a:t>2				</a:t>
            </a:r>
            <a:r>
              <a:rPr lang="en-US" sz="2000" b="1" dirty="0" smtClean="0">
                <a:solidFill>
                  <a:srgbClr val="FF0000"/>
                </a:solidFill>
              </a:rPr>
              <a:t>C.  7</a:t>
            </a:r>
          </a:p>
          <a:p>
            <a:pPr marL="914400" lvl="1" indent="-457200" algn="l" eaLnBrk="1" hangingPunct="1">
              <a:buFont typeface="+mj-lt"/>
              <a:buAutoNum type="alphaUcPeriod"/>
              <a:defRPr/>
            </a:pPr>
            <a:r>
              <a:rPr lang="en-US" sz="2000" b="1" dirty="0" smtClean="0"/>
              <a:t>6				D.  8</a:t>
            </a:r>
          </a:p>
        </p:txBody>
      </p:sp>
      <p:sp>
        <p:nvSpPr>
          <p:cNvPr id="1741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11,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diffraction?</a:t>
            </a:r>
          </a:p>
          <a:p>
            <a:pPr algn="l">
              <a:defRPr/>
            </a:pPr>
            <a:r>
              <a:rPr lang="en-US" sz="2600" dirty="0" smtClean="0"/>
              <a:t>A. the bouncing of light off a smooth surface</a:t>
            </a:r>
          </a:p>
          <a:p>
            <a:pPr algn="l">
              <a:defRPr/>
            </a:pPr>
            <a:r>
              <a:rPr lang="en-US" sz="2600" dirty="0" smtClean="0"/>
              <a:t>B. the reflection of one color and absorption of other colors</a:t>
            </a:r>
          </a:p>
          <a:p>
            <a:pPr algn="l">
              <a:defRPr/>
            </a:pPr>
            <a:r>
              <a:rPr lang="en-US" sz="2600" dirty="0" smtClean="0"/>
              <a:t>C. the bending of light as it passes through a lens</a:t>
            </a:r>
          </a:p>
          <a:p>
            <a:pPr algn="l">
              <a:defRPr/>
            </a:pPr>
            <a:r>
              <a:rPr lang="en-US" sz="2600" dirty="0" smtClean="0"/>
              <a:t>D. the bending of light as it passes through a small opening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Look at the picture.  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r>
              <a:rPr lang="en-US" sz="2800" dirty="0" smtClean="0"/>
              <a:t>What does the diagram show?</a:t>
            </a:r>
          </a:p>
          <a:p>
            <a:pPr algn="l">
              <a:defRPr/>
            </a:pPr>
            <a:r>
              <a:rPr lang="en-US" sz="2800" dirty="0" smtClean="0"/>
              <a:t>A. Refraction			C. reflection</a:t>
            </a:r>
          </a:p>
          <a:p>
            <a:pPr algn="l">
              <a:defRPr/>
            </a:pPr>
            <a:r>
              <a:rPr lang="en-US" sz="2800" dirty="0" smtClean="0"/>
              <a:t>B. Absorption			D. diffraction</a:t>
            </a:r>
            <a:endParaRPr lang="en-US" sz="2600" dirty="0" smtClean="0">
              <a:solidFill>
                <a:srgbClr val="FF0000"/>
              </a:solidFill>
            </a:endParaRPr>
          </a:p>
          <a:p>
            <a:pPr algn="l">
              <a:defRPr/>
            </a:pPr>
            <a:endParaRPr lang="en-US" sz="2800" dirty="0" smtClean="0"/>
          </a:p>
        </p:txBody>
      </p:sp>
      <p:pic>
        <p:nvPicPr>
          <p:cNvPr id="1034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657600"/>
            <a:ext cx="24463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March16,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diffraction?</a:t>
            </a:r>
          </a:p>
          <a:p>
            <a:pPr algn="l">
              <a:defRPr/>
            </a:pPr>
            <a:r>
              <a:rPr lang="en-US" sz="2600" dirty="0" smtClean="0"/>
              <a:t>A. the bouncing of light off a smooth surface</a:t>
            </a:r>
          </a:p>
          <a:p>
            <a:pPr algn="l">
              <a:defRPr/>
            </a:pPr>
            <a:r>
              <a:rPr lang="en-US" sz="2600" dirty="0" smtClean="0"/>
              <a:t>B. the reflection of one color and absorption of other colors</a:t>
            </a:r>
          </a:p>
          <a:p>
            <a:pPr algn="l">
              <a:defRPr/>
            </a:pPr>
            <a:r>
              <a:rPr lang="en-US" sz="2600" dirty="0" smtClean="0"/>
              <a:t>C. the bending of light as it passes through a lens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D. the bending of light as it passes through a small opening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Look at the picture.  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r>
              <a:rPr lang="en-US" sz="2800" dirty="0" smtClean="0"/>
              <a:t>What does the diagram show?</a:t>
            </a:r>
          </a:p>
          <a:p>
            <a:pPr algn="l">
              <a:defRPr/>
            </a:pPr>
            <a:r>
              <a:rPr lang="en-US" sz="2800" dirty="0" smtClean="0"/>
              <a:t>A. Refraction			</a:t>
            </a:r>
            <a:r>
              <a:rPr lang="en-US" sz="2800" dirty="0" smtClean="0">
                <a:solidFill>
                  <a:srgbClr val="FF0000"/>
                </a:solidFill>
              </a:rPr>
              <a:t>C. reflection</a:t>
            </a:r>
          </a:p>
          <a:p>
            <a:pPr algn="l">
              <a:defRPr/>
            </a:pPr>
            <a:r>
              <a:rPr lang="en-US" sz="2800" dirty="0" smtClean="0"/>
              <a:t>B. Absorption			D. diffraction</a:t>
            </a:r>
            <a:endParaRPr lang="en-US" sz="2600" dirty="0" smtClean="0">
              <a:solidFill>
                <a:srgbClr val="FF0000"/>
              </a:solidFill>
            </a:endParaRPr>
          </a:p>
          <a:p>
            <a:pPr algn="l">
              <a:defRPr/>
            </a:pPr>
            <a:endParaRPr lang="en-US" sz="2800" dirty="0" smtClean="0"/>
          </a:p>
        </p:txBody>
      </p:sp>
      <p:pic>
        <p:nvPicPr>
          <p:cNvPr id="1044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657600"/>
            <a:ext cx="24463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March16,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Which of these can bring light rays together?</a:t>
            </a:r>
          </a:p>
          <a:p>
            <a:pPr algn="l">
              <a:defRPr/>
            </a:pPr>
            <a:r>
              <a:rPr lang="en-US" sz="2800" dirty="0" smtClean="0"/>
              <a:t>A. convex lens			C. prism</a:t>
            </a:r>
          </a:p>
          <a:p>
            <a:pPr algn="l">
              <a:defRPr/>
            </a:pPr>
            <a:r>
              <a:rPr lang="en-US" sz="2800" dirty="0" smtClean="0"/>
              <a:t>B. concave lens			D. plane mirror</a:t>
            </a:r>
          </a:p>
          <a:p>
            <a:pPr algn="l">
              <a:defRPr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child's voice is high and a man's voice is low. What characteristic of sound does this describe?</a:t>
            </a:r>
          </a:p>
          <a:p>
            <a:pPr algn="l">
              <a:defRPr/>
            </a:pPr>
            <a:r>
              <a:rPr lang="en-US" sz="2800" dirty="0" smtClean="0"/>
              <a:t>A. pitch				C. volume</a:t>
            </a:r>
          </a:p>
          <a:p>
            <a:pPr algn="l">
              <a:defRPr/>
            </a:pPr>
            <a:r>
              <a:rPr lang="en-US" sz="2800" dirty="0" smtClean="0"/>
              <a:t>B. resonance			D. speed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10547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March19,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Which of these can bring light rays together?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convex lens</a:t>
            </a:r>
            <a:r>
              <a:rPr lang="en-US" sz="2800" dirty="0" smtClean="0"/>
              <a:t>			C. prism</a:t>
            </a:r>
          </a:p>
          <a:p>
            <a:pPr algn="l">
              <a:defRPr/>
            </a:pPr>
            <a:r>
              <a:rPr lang="en-US" sz="2800" dirty="0" smtClean="0"/>
              <a:t>B. concave lens			D. plane mirror</a:t>
            </a:r>
          </a:p>
          <a:p>
            <a:pPr algn="l">
              <a:defRPr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child's voice is high and a man's voice is low. What characteristic of sound does this describe?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pitch	</a:t>
            </a:r>
            <a:r>
              <a:rPr lang="en-US" sz="2800" dirty="0" smtClean="0"/>
              <a:t>			C. volume</a:t>
            </a:r>
          </a:p>
          <a:p>
            <a:pPr algn="l">
              <a:defRPr/>
            </a:pPr>
            <a:r>
              <a:rPr lang="en-US" sz="2800" dirty="0" smtClean="0"/>
              <a:t>B. resonance			D. speed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10649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March19,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600" dirty="0" smtClean="0"/>
              <a:t>Which of these waves CANNOT travel</a:t>
            </a:r>
          </a:p>
          <a:p>
            <a:pPr algn="l">
              <a:defRPr/>
            </a:pPr>
            <a:r>
              <a:rPr lang="en-US" sz="2600" dirty="0" smtClean="0"/>
              <a:t>through space?</a:t>
            </a:r>
          </a:p>
          <a:p>
            <a:pPr algn="l">
              <a:defRPr/>
            </a:pPr>
            <a:r>
              <a:rPr lang="en-US" sz="2600" dirty="0" smtClean="0"/>
              <a:t>A. radio wave			C. light wave</a:t>
            </a:r>
          </a:p>
          <a:p>
            <a:pPr algn="l">
              <a:defRPr/>
            </a:pPr>
            <a:r>
              <a:rPr lang="en-US" sz="2600" dirty="0" smtClean="0"/>
              <a:t>B. microwave			D. sound wave</a:t>
            </a:r>
          </a:p>
          <a:p>
            <a:pPr algn="l">
              <a:defRPr/>
            </a:pPr>
            <a:endParaRPr lang="en-US" sz="26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600" dirty="0" smtClean="0"/>
              <a:t>If you stand in a canyon and you yell out, you will hear the sound come back to you. What is happening?</a:t>
            </a:r>
          </a:p>
          <a:p>
            <a:pPr algn="l">
              <a:defRPr/>
            </a:pPr>
            <a:r>
              <a:rPr lang="en-US" sz="2600" dirty="0" smtClean="0"/>
              <a:t>A. The sound is refracted, so you hear an echo.</a:t>
            </a:r>
          </a:p>
          <a:p>
            <a:pPr algn="l">
              <a:defRPr/>
            </a:pPr>
            <a:r>
              <a:rPr lang="en-US" sz="2600" dirty="0" smtClean="0"/>
              <a:t>B. The sound is diffracted, so you hear sonar.</a:t>
            </a:r>
          </a:p>
          <a:p>
            <a:pPr algn="l">
              <a:defRPr/>
            </a:pPr>
            <a:r>
              <a:rPr lang="en-US" sz="2600" dirty="0" smtClean="0"/>
              <a:t>C. The sound is reflected so you hear an echo.</a:t>
            </a:r>
          </a:p>
          <a:p>
            <a:pPr algn="l">
              <a:defRPr/>
            </a:pPr>
            <a:r>
              <a:rPr lang="en-US" sz="2600" dirty="0" smtClean="0"/>
              <a:t>D. The sound is vibrating, so you hear resonance.</a:t>
            </a:r>
            <a:endParaRPr lang="en-US" sz="2600" dirty="0" smtClean="0">
              <a:solidFill>
                <a:srgbClr val="FF0000"/>
              </a:solidFill>
            </a:endParaRPr>
          </a:p>
          <a:p>
            <a:pPr algn="l">
              <a:defRPr/>
            </a:pPr>
            <a:endParaRPr lang="en-US" sz="2600" dirty="0" smtClean="0"/>
          </a:p>
        </p:txBody>
      </p:sp>
      <p:sp>
        <p:nvSpPr>
          <p:cNvPr id="10752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20,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600" dirty="0" smtClean="0"/>
              <a:t>Which of these waves CANNOT travel</a:t>
            </a:r>
          </a:p>
          <a:p>
            <a:pPr algn="l">
              <a:defRPr/>
            </a:pPr>
            <a:r>
              <a:rPr lang="en-US" sz="2600" dirty="0" smtClean="0"/>
              <a:t>through space?</a:t>
            </a:r>
          </a:p>
          <a:p>
            <a:pPr algn="l">
              <a:defRPr/>
            </a:pPr>
            <a:r>
              <a:rPr lang="en-US" sz="2600" dirty="0" smtClean="0"/>
              <a:t>A. radio wave			C. light wave</a:t>
            </a:r>
          </a:p>
          <a:p>
            <a:pPr algn="l">
              <a:defRPr/>
            </a:pPr>
            <a:r>
              <a:rPr lang="en-US" sz="2600" dirty="0" smtClean="0"/>
              <a:t>B. microwave			</a:t>
            </a:r>
            <a:r>
              <a:rPr lang="en-US" sz="2600" dirty="0" smtClean="0">
                <a:solidFill>
                  <a:srgbClr val="FF0000"/>
                </a:solidFill>
              </a:rPr>
              <a:t>D. sound wave</a:t>
            </a:r>
          </a:p>
          <a:p>
            <a:pPr algn="l">
              <a:defRPr/>
            </a:pPr>
            <a:endParaRPr lang="en-US" sz="26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600" dirty="0" smtClean="0"/>
              <a:t>If you stand in a canyon and you yell out, you will hear the sound come back to you. What is happening?</a:t>
            </a:r>
          </a:p>
          <a:p>
            <a:pPr algn="l">
              <a:defRPr/>
            </a:pPr>
            <a:r>
              <a:rPr lang="en-US" sz="2600" dirty="0" smtClean="0"/>
              <a:t>A. The sound is refracted, so you hear an echo.</a:t>
            </a:r>
          </a:p>
          <a:p>
            <a:pPr algn="l">
              <a:defRPr/>
            </a:pPr>
            <a:r>
              <a:rPr lang="en-US" sz="2600" dirty="0" smtClean="0"/>
              <a:t>B. The sound is diffracted, so you hear sonar.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C. The sound is reflected so you hear an echo</a:t>
            </a:r>
            <a:r>
              <a:rPr lang="en-US" sz="2600" dirty="0" smtClean="0"/>
              <a:t>.</a:t>
            </a:r>
          </a:p>
          <a:p>
            <a:pPr algn="l">
              <a:defRPr/>
            </a:pPr>
            <a:r>
              <a:rPr lang="en-US" sz="2600" dirty="0" smtClean="0"/>
              <a:t>D. The sound is vibrating, so you hear resonance.</a:t>
            </a:r>
            <a:endParaRPr lang="en-US" sz="2600" dirty="0" smtClean="0">
              <a:solidFill>
                <a:srgbClr val="FF0000"/>
              </a:solidFill>
            </a:endParaRPr>
          </a:p>
          <a:p>
            <a:pPr algn="l">
              <a:defRPr/>
            </a:pPr>
            <a:endParaRPr lang="en-US" sz="2600" dirty="0" smtClean="0"/>
          </a:p>
        </p:txBody>
      </p:sp>
      <p:sp>
        <p:nvSpPr>
          <p:cNvPr id="10854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20,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700" dirty="0" smtClean="0"/>
              <a:t>A vibrating tuning fork causes another tuning fork to begin vibrating at the same frequency. This is an example of</a:t>
            </a:r>
          </a:p>
          <a:p>
            <a:pPr algn="l">
              <a:defRPr/>
            </a:pPr>
            <a:r>
              <a:rPr lang="en-US" sz="2700" dirty="0" smtClean="0"/>
              <a:t>A. diffraction.			C. reflection.</a:t>
            </a:r>
          </a:p>
          <a:p>
            <a:pPr algn="l">
              <a:defRPr/>
            </a:pPr>
            <a:r>
              <a:rPr lang="en-US" sz="2700" dirty="0" smtClean="0"/>
              <a:t>B. resonance.			D. refraction</a:t>
            </a:r>
            <a:endParaRPr lang="en-US" sz="27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700" dirty="0" smtClean="0"/>
              <a:t>What kinds of waves are given off by the heating coils of a toaster oven?</a:t>
            </a:r>
          </a:p>
          <a:p>
            <a:pPr algn="l">
              <a:defRPr/>
            </a:pPr>
            <a:r>
              <a:rPr lang="en-US" sz="2700" dirty="0" smtClean="0"/>
              <a:t>A. red light waves and microwaves</a:t>
            </a:r>
          </a:p>
          <a:p>
            <a:pPr algn="l">
              <a:defRPr/>
            </a:pPr>
            <a:r>
              <a:rPr lang="en-US" sz="2700" dirty="0" smtClean="0"/>
              <a:t>B. ultraviolet waves and infrared waves</a:t>
            </a:r>
          </a:p>
          <a:p>
            <a:pPr algn="l">
              <a:defRPr/>
            </a:pPr>
            <a:r>
              <a:rPr lang="en-US" sz="2700" dirty="0" smtClean="0"/>
              <a:t>C. red light waves and infrared waves</a:t>
            </a:r>
          </a:p>
          <a:p>
            <a:pPr algn="l">
              <a:defRPr/>
            </a:pPr>
            <a:r>
              <a:rPr lang="en-US" sz="2700" dirty="0" smtClean="0"/>
              <a:t>D. X-rays and red light waves</a:t>
            </a:r>
          </a:p>
        </p:txBody>
      </p:sp>
      <p:sp>
        <p:nvSpPr>
          <p:cNvPr id="10957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21,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700" dirty="0" smtClean="0"/>
              <a:t>A vibrating tuning fork causes another tuning fork to begin vibrating at the same frequency. This is an example of</a:t>
            </a:r>
          </a:p>
          <a:p>
            <a:pPr algn="l">
              <a:defRPr/>
            </a:pPr>
            <a:r>
              <a:rPr lang="en-US" sz="2700" dirty="0" smtClean="0"/>
              <a:t>A. diffraction.			C. reflection.</a:t>
            </a:r>
          </a:p>
          <a:p>
            <a:pPr algn="l">
              <a:defRPr/>
            </a:pPr>
            <a:r>
              <a:rPr lang="en-US" sz="2700" dirty="0" smtClean="0">
                <a:solidFill>
                  <a:srgbClr val="FF0000"/>
                </a:solidFill>
              </a:rPr>
              <a:t>B. resonance.</a:t>
            </a:r>
            <a:r>
              <a:rPr lang="en-US" sz="2700" dirty="0" smtClean="0"/>
              <a:t>			D. refraction</a:t>
            </a:r>
            <a:endParaRPr lang="en-US" sz="27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700" dirty="0" smtClean="0"/>
              <a:t>What kinds of waves are given off by the heating coils of a toaster oven?</a:t>
            </a:r>
          </a:p>
          <a:p>
            <a:pPr algn="l">
              <a:defRPr/>
            </a:pPr>
            <a:r>
              <a:rPr lang="en-US" sz="2700" dirty="0" smtClean="0"/>
              <a:t>A. red light waves and microwaves</a:t>
            </a:r>
          </a:p>
          <a:p>
            <a:pPr algn="l">
              <a:defRPr/>
            </a:pPr>
            <a:r>
              <a:rPr lang="en-US" sz="2700" dirty="0" smtClean="0"/>
              <a:t>B. ultraviolet waves and infrared waves</a:t>
            </a:r>
          </a:p>
          <a:p>
            <a:pPr algn="l">
              <a:defRPr/>
            </a:pPr>
            <a:r>
              <a:rPr lang="en-US" sz="2700" dirty="0" smtClean="0">
                <a:solidFill>
                  <a:srgbClr val="FF0000"/>
                </a:solidFill>
              </a:rPr>
              <a:t>C. red light waves and infrared waves</a:t>
            </a:r>
          </a:p>
          <a:p>
            <a:pPr algn="l">
              <a:defRPr/>
            </a:pPr>
            <a:r>
              <a:rPr lang="en-US" sz="2700" dirty="0" smtClean="0"/>
              <a:t>D. X-rays and red light waves</a:t>
            </a:r>
          </a:p>
        </p:txBody>
      </p:sp>
      <p:sp>
        <p:nvSpPr>
          <p:cNvPr id="11059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21,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How is the amplitude of a sound wave related to the sound you hear?</a:t>
            </a:r>
          </a:p>
          <a:p>
            <a:pPr algn="l">
              <a:defRPr/>
            </a:pPr>
            <a:r>
              <a:rPr lang="en-US" sz="2800" dirty="0" smtClean="0"/>
              <a:t>A. The larger the amplitude, the higher the pitch.</a:t>
            </a:r>
          </a:p>
          <a:p>
            <a:pPr algn="l">
              <a:defRPr/>
            </a:pPr>
            <a:r>
              <a:rPr lang="en-US" sz="2800" dirty="0" smtClean="0"/>
              <a:t>B. The larger the amplitude the lower the pitch.</a:t>
            </a:r>
          </a:p>
          <a:p>
            <a:pPr algn="l">
              <a:defRPr/>
            </a:pPr>
            <a:r>
              <a:rPr lang="en-US" sz="2800" dirty="0" smtClean="0"/>
              <a:t>C. The larger the amplitude the louder the volume.</a:t>
            </a:r>
          </a:p>
          <a:p>
            <a:pPr algn="l">
              <a:defRPr/>
            </a:pPr>
            <a:r>
              <a:rPr lang="en-US" sz="2800" dirty="0" smtClean="0"/>
              <a:t>D. The larger the amplitude, the softer the volume.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MOST of the elements in the periodic table are</a:t>
            </a:r>
          </a:p>
          <a:p>
            <a:pPr algn="l">
              <a:defRPr/>
            </a:pPr>
            <a:r>
              <a:rPr lang="en-US" sz="2800" dirty="0" smtClean="0"/>
              <a:t>A. metals.</a:t>
            </a:r>
          </a:p>
          <a:p>
            <a:pPr algn="l">
              <a:defRPr/>
            </a:pPr>
            <a:r>
              <a:rPr lang="en-US" sz="2800" dirty="0" smtClean="0"/>
              <a:t>B. liquids.</a:t>
            </a:r>
          </a:p>
          <a:p>
            <a:pPr algn="l">
              <a:defRPr/>
            </a:pPr>
            <a:r>
              <a:rPr lang="en-US" sz="2800" dirty="0" smtClean="0"/>
              <a:t>C. gases.</a:t>
            </a:r>
          </a:p>
          <a:p>
            <a:pPr algn="l">
              <a:defRPr/>
            </a:pPr>
            <a:r>
              <a:rPr lang="en-US" sz="2800" dirty="0" smtClean="0"/>
              <a:t>D. metalloids.</a:t>
            </a:r>
            <a:endParaRPr lang="en-US" sz="2700" dirty="0" smtClean="0"/>
          </a:p>
        </p:txBody>
      </p:sp>
      <p:sp>
        <p:nvSpPr>
          <p:cNvPr id="11161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22,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How is the amplitude of a sound wave related to the sound you hear?</a:t>
            </a:r>
          </a:p>
          <a:p>
            <a:pPr algn="l">
              <a:defRPr/>
            </a:pPr>
            <a:r>
              <a:rPr lang="en-US" sz="2800" dirty="0" smtClean="0"/>
              <a:t>A. The larger the amplitude, the higher the pitch.</a:t>
            </a:r>
          </a:p>
          <a:p>
            <a:pPr algn="l">
              <a:defRPr/>
            </a:pPr>
            <a:r>
              <a:rPr lang="en-US" sz="2800" dirty="0" smtClean="0"/>
              <a:t>B. The larger the amplitude the lower the pitch.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C. The larger the amplitude the louder the volume.</a:t>
            </a:r>
          </a:p>
          <a:p>
            <a:pPr algn="l">
              <a:defRPr/>
            </a:pPr>
            <a:r>
              <a:rPr lang="en-US" sz="2800" dirty="0" smtClean="0"/>
              <a:t>D. The larger the amplitude, the softer the volume.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MOST of the elements in the periodic table are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metals.</a:t>
            </a:r>
          </a:p>
          <a:p>
            <a:pPr algn="l">
              <a:defRPr/>
            </a:pPr>
            <a:r>
              <a:rPr lang="en-US" sz="2800" dirty="0" smtClean="0"/>
              <a:t>B. liquids.</a:t>
            </a:r>
          </a:p>
          <a:p>
            <a:pPr algn="l">
              <a:defRPr/>
            </a:pPr>
            <a:r>
              <a:rPr lang="en-US" sz="2800" dirty="0" smtClean="0"/>
              <a:t>C. gases.</a:t>
            </a:r>
          </a:p>
          <a:p>
            <a:pPr algn="l">
              <a:defRPr/>
            </a:pPr>
            <a:r>
              <a:rPr lang="en-US" sz="2800" dirty="0" smtClean="0"/>
              <a:t>D. metalloids.</a:t>
            </a:r>
            <a:endParaRPr lang="en-US" sz="2700" dirty="0" smtClean="0"/>
          </a:p>
        </p:txBody>
      </p:sp>
      <p:sp>
        <p:nvSpPr>
          <p:cNvPr id="11264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22,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January 12, 2012 </a:t>
            </a:r>
            <a:br>
              <a:rPr lang="en-US" smtClean="0"/>
            </a:br>
            <a:r>
              <a:rPr lang="en-US" smtClean="0"/>
              <a:t>Thursday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8001000" cy="49530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000" b="1" dirty="0" smtClean="0"/>
              <a:t>What happens to the motion of an object when the forces acting on it are balanced?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2000" b="1" dirty="0" smtClean="0"/>
          </a:p>
          <a:p>
            <a:pPr marL="465138" algn="l" eaLnBrk="1" hangingPunct="1">
              <a:defRPr/>
            </a:pPr>
            <a:r>
              <a:rPr lang="en-US" sz="2000" b="1" dirty="0" smtClean="0"/>
              <a:t>A. The motion changes direction.</a:t>
            </a:r>
          </a:p>
          <a:p>
            <a:pPr marL="465138" algn="l" eaLnBrk="1" hangingPunct="1">
              <a:defRPr/>
            </a:pPr>
            <a:r>
              <a:rPr lang="en-US" sz="2000" b="1" dirty="0" smtClean="0"/>
              <a:t>B. The motion does not change.</a:t>
            </a:r>
          </a:p>
          <a:p>
            <a:pPr marL="465138" algn="l" eaLnBrk="1" hangingPunct="1">
              <a:defRPr/>
            </a:pPr>
            <a:r>
              <a:rPr lang="en-US" sz="2000" b="1" dirty="0" smtClean="0"/>
              <a:t>C. The motion speeds up.</a:t>
            </a:r>
          </a:p>
          <a:p>
            <a:pPr marL="465138" algn="l" eaLnBrk="1" hangingPunct="1">
              <a:defRPr/>
            </a:pPr>
            <a:r>
              <a:rPr lang="en-US" sz="2000" b="1" dirty="0" smtClean="0"/>
              <a:t>D. The motion slows down.</a:t>
            </a:r>
          </a:p>
          <a:p>
            <a:pPr marL="465138" algn="l" eaLnBrk="1" hangingPunct="1">
              <a:defRPr/>
            </a:pPr>
            <a:endParaRPr lang="en-US" sz="2000" b="1" dirty="0" smtClean="0"/>
          </a:p>
          <a:p>
            <a:pPr marL="631825" indent="-457200" algn="l" eaLnBrk="1" hangingPunct="1">
              <a:buFontTx/>
              <a:buAutoNum type="arabicPeriod" startAt="2"/>
              <a:defRPr/>
            </a:pPr>
            <a:r>
              <a:rPr lang="en-US" sz="2000" b="1" dirty="0" smtClean="0"/>
              <a:t>In which state of matter do particles spread and fill the volume of the container that holds them?</a:t>
            </a:r>
          </a:p>
          <a:p>
            <a:pPr marL="631825" indent="-457200" algn="l" eaLnBrk="1" hangingPunct="1">
              <a:buFontTx/>
              <a:buAutoNum type="arabicPeriod" startAt="2"/>
              <a:defRPr/>
            </a:pPr>
            <a:endParaRPr lang="en-US" sz="2000" b="1" dirty="0" smtClean="0"/>
          </a:p>
          <a:p>
            <a:pPr algn="l" eaLnBrk="1" hangingPunct="1">
              <a:defRPr/>
            </a:pPr>
            <a:r>
              <a:rPr lang="en-US" sz="2000" b="1" dirty="0" smtClean="0"/>
              <a:t>	A. solid				C. gas</a:t>
            </a:r>
          </a:p>
          <a:p>
            <a:pPr algn="l" eaLnBrk="1" hangingPunct="1">
              <a:defRPr/>
            </a:pPr>
            <a:r>
              <a:rPr lang="en-US" sz="2000" b="1" dirty="0" smtClean="0"/>
              <a:t>	B. liquid			D. ice</a:t>
            </a:r>
          </a:p>
          <a:p>
            <a:pPr algn="l"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inertia?</a:t>
            </a:r>
          </a:p>
          <a:p>
            <a:pPr algn="l">
              <a:defRPr/>
            </a:pPr>
            <a:r>
              <a:rPr lang="fr-FR" sz="2800" dirty="0" smtClean="0"/>
              <a:t>A. acceleration caused by a net force</a:t>
            </a:r>
          </a:p>
          <a:p>
            <a:pPr algn="l">
              <a:defRPr/>
            </a:pPr>
            <a:r>
              <a:rPr lang="en-US" sz="2800" dirty="0" smtClean="0"/>
              <a:t>B. the tendency of an object to resist a change in motion</a:t>
            </a:r>
          </a:p>
          <a:p>
            <a:pPr algn="l">
              <a:defRPr/>
            </a:pPr>
            <a:r>
              <a:rPr lang="en-US" sz="2800" dirty="0" smtClean="0"/>
              <a:t>C. a change in an object's motion</a:t>
            </a:r>
          </a:p>
          <a:p>
            <a:pPr algn="l">
              <a:defRPr/>
            </a:pPr>
            <a:r>
              <a:rPr lang="en-US" sz="2800" dirty="0" smtClean="0"/>
              <a:t>D. the speed and direction of an object in motion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student uses a force of 3.6N to move a metal block 5.0 m along an inclined plane. How much work does the student do?</a:t>
            </a:r>
          </a:p>
          <a:p>
            <a:pPr algn="l">
              <a:defRPr/>
            </a:pPr>
            <a:r>
              <a:rPr lang="en-US" sz="2800" dirty="0" smtClean="0"/>
              <a:t>A. 1.8 J				C. 8.6 J</a:t>
            </a:r>
          </a:p>
          <a:p>
            <a:pPr algn="l">
              <a:defRPr/>
            </a:pPr>
            <a:r>
              <a:rPr lang="en-US" sz="2800" dirty="0" smtClean="0"/>
              <a:t>B. 2.4 J				D. 18J</a:t>
            </a:r>
            <a:endParaRPr lang="en-US" sz="2700" dirty="0" smtClean="0"/>
          </a:p>
          <a:p>
            <a:pPr algn="l">
              <a:defRPr/>
            </a:pPr>
            <a:r>
              <a:rPr lang="en-US" sz="2800" dirty="0" smtClean="0"/>
              <a:t>	</a:t>
            </a:r>
          </a:p>
        </p:txBody>
      </p:sp>
      <p:sp>
        <p:nvSpPr>
          <p:cNvPr id="11366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23,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inertia?</a:t>
            </a:r>
          </a:p>
          <a:p>
            <a:pPr algn="l">
              <a:defRPr/>
            </a:pPr>
            <a:r>
              <a:rPr lang="fr-FR" sz="2800" dirty="0" smtClean="0"/>
              <a:t>A. acceleration caused by a net force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the tendency of an object to resist a change in motion</a:t>
            </a:r>
          </a:p>
          <a:p>
            <a:pPr algn="l">
              <a:defRPr/>
            </a:pPr>
            <a:r>
              <a:rPr lang="en-US" sz="2800" dirty="0" smtClean="0"/>
              <a:t>C. a change in an object's motion</a:t>
            </a:r>
          </a:p>
          <a:p>
            <a:pPr algn="l">
              <a:defRPr/>
            </a:pPr>
            <a:r>
              <a:rPr lang="en-US" sz="2800" dirty="0" smtClean="0"/>
              <a:t>D. the speed and direction of an object in motion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student uses a force of 3.6N to move a metal block 5.0 m along an inclined plane. How much work does the student do?</a:t>
            </a:r>
          </a:p>
          <a:p>
            <a:pPr algn="l">
              <a:defRPr/>
            </a:pPr>
            <a:r>
              <a:rPr lang="en-US" sz="2800" dirty="0" smtClean="0"/>
              <a:t>A. 1.8 J				C. 8.6 J</a:t>
            </a:r>
          </a:p>
          <a:p>
            <a:pPr algn="l">
              <a:defRPr/>
            </a:pPr>
            <a:r>
              <a:rPr lang="en-US" sz="2800" dirty="0" smtClean="0"/>
              <a:t>B. 2.4 J				</a:t>
            </a:r>
            <a:r>
              <a:rPr lang="en-US" sz="2800" dirty="0" smtClean="0">
                <a:solidFill>
                  <a:srgbClr val="FF0000"/>
                </a:solidFill>
              </a:rPr>
              <a:t>D. 18J</a:t>
            </a:r>
            <a:endParaRPr lang="en-US" sz="2700" dirty="0" smtClean="0">
              <a:solidFill>
                <a:srgbClr val="FF0000"/>
              </a:solidFill>
            </a:endParaRPr>
          </a:p>
          <a:p>
            <a:pPr algn="l">
              <a:defRPr/>
            </a:pPr>
            <a:r>
              <a:rPr lang="en-US" sz="2800" dirty="0" smtClean="0"/>
              <a:t>	</a:t>
            </a:r>
          </a:p>
        </p:txBody>
      </p:sp>
      <p:sp>
        <p:nvSpPr>
          <p:cNvPr id="11469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23,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"Energy cannot be created </a:t>
            </a:r>
            <a:r>
              <a:rPr lang="en-US" sz="2800" smtClean="0"/>
              <a:t>or destroyed” is </a:t>
            </a:r>
            <a:r>
              <a:rPr lang="en-US" sz="2800" dirty="0" smtClean="0"/>
              <a:t>a statement of the law of</a:t>
            </a:r>
          </a:p>
          <a:p>
            <a:pPr algn="l">
              <a:defRPr/>
            </a:pPr>
            <a:r>
              <a:rPr lang="en-US" sz="2800" dirty="0" smtClean="0"/>
              <a:t>A. Conservation of matter.</a:t>
            </a:r>
          </a:p>
          <a:p>
            <a:pPr algn="l">
              <a:defRPr/>
            </a:pPr>
            <a:r>
              <a:rPr lang="en-US" sz="2800" dirty="0" smtClean="0"/>
              <a:t>B. Conservation of energy.</a:t>
            </a:r>
          </a:p>
          <a:p>
            <a:pPr algn="l">
              <a:defRPr/>
            </a:pPr>
            <a:r>
              <a:rPr lang="en-US" sz="2800" dirty="0" smtClean="0"/>
              <a:t>C. Transformation of energy.</a:t>
            </a:r>
          </a:p>
          <a:p>
            <a:pPr algn="l">
              <a:defRPr/>
            </a:pPr>
            <a:r>
              <a:rPr lang="en-US" sz="2800" dirty="0" smtClean="0"/>
              <a:t>D. Transformation of matter.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What kind of energy is stored in a compressed  spring?</a:t>
            </a:r>
          </a:p>
          <a:p>
            <a:pPr algn="l">
              <a:defRPr/>
            </a:pPr>
            <a:r>
              <a:rPr lang="en-US" sz="2800" dirty="0" smtClean="0"/>
              <a:t>A. radiant energy			C. kinetic energy</a:t>
            </a:r>
          </a:p>
          <a:p>
            <a:pPr algn="l">
              <a:defRPr/>
            </a:pPr>
            <a:r>
              <a:rPr lang="en-US" sz="2800" dirty="0" smtClean="0"/>
              <a:t>B. mechanical energy		D. sound energy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11571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26,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"Energy cannot be created or destroyed is” a statement of the law of</a:t>
            </a:r>
          </a:p>
          <a:p>
            <a:pPr algn="l">
              <a:defRPr/>
            </a:pPr>
            <a:r>
              <a:rPr lang="en-US" sz="2800" dirty="0" smtClean="0"/>
              <a:t>A. Conservation of matter.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Conservation of energy.</a:t>
            </a:r>
          </a:p>
          <a:p>
            <a:pPr algn="l">
              <a:defRPr/>
            </a:pPr>
            <a:r>
              <a:rPr lang="en-US" sz="2800" dirty="0" smtClean="0"/>
              <a:t>C. Transformation of energy.</a:t>
            </a:r>
          </a:p>
          <a:p>
            <a:pPr algn="l">
              <a:defRPr/>
            </a:pPr>
            <a:r>
              <a:rPr lang="en-US" sz="2800" dirty="0" smtClean="0"/>
              <a:t>D. Transformation of matter.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What kind of energy is stored in a compressed  spring?</a:t>
            </a:r>
          </a:p>
          <a:p>
            <a:pPr algn="l">
              <a:defRPr/>
            </a:pPr>
            <a:r>
              <a:rPr lang="en-US" sz="2800" dirty="0" smtClean="0"/>
              <a:t>A. radiant energy			C. kinetic energy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mechanical energy</a:t>
            </a:r>
            <a:r>
              <a:rPr lang="en-US" sz="2800" dirty="0" smtClean="0"/>
              <a:t>		D. sound energy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11673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26,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transformation of energy takes place in your body to allow you to wave your arm?</a:t>
            </a:r>
          </a:p>
          <a:p>
            <a:pPr algn="l">
              <a:defRPr/>
            </a:pPr>
            <a:r>
              <a:rPr lang="en-US" sz="2800" dirty="0" smtClean="0"/>
              <a:t>A. electrical energy to chemical energy</a:t>
            </a:r>
          </a:p>
          <a:p>
            <a:pPr algn="l">
              <a:defRPr/>
            </a:pPr>
            <a:r>
              <a:rPr lang="en-US" sz="2800" dirty="0" smtClean="0"/>
              <a:t>B. chemical energy to mechanical energy</a:t>
            </a:r>
          </a:p>
          <a:p>
            <a:pPr algn="l">
              <a:defRPr/>
            </a:pPr>
            <a:r>
              <a:rPr lang="en-US" sz="2800" dirty="0" smtClean="0"/>
              <a:t>C. chemical energy to thermal energy</a:t>
            </a:r>
          </a:p>
          <a:p>
            <a:pPr algn="l">
              <a:defRPr/>
            </a:pPr>
            <a:r>
              <a:rPr lang="en-US" sz="2800" dirty="0" smtClean="0"/>
              <a:t>D. mechanical energy to chemical energy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Energy from the sun reaches Earth by</a:t>
            </a:r>
          </a:p>
          <a:p>
            <a:pPr algn="l">
              <a:defRPr/>
            </a:pPr>
            <a:r>
              <a:rPr lang="en-US" sz="2800" dirty="0" smtClean="0"/>
              <a:t>A. conduction.</a:t>
            </a:r>
          </a:p>
          <a:p>
            <a:pPr algn="l">
              <a:defRPr/>
            </a:pPr>
            <a:r>
              <a:rPr lang="en-US" sz="2800" dirty="0" smtClean="0"/>
              <a:t>B. convection.</a:t>
            </a:r>
          </a:p>
          <a:p>
            <a:pPr algn="l">
              <a:defRPr/>
            </a:pPr>
            <a:r>
              <a:rPr lang="en-US" sz="2800" dirty="0" smtClean="0"/>
              <a:t>C. radiation.</a:t>
            </a:r>
          </a:p>
          <a:p>
            <a:pPr algn="l">
              <a:defRPr/>
            </a:pPr>
            <a:r>
              <a:rPr lang="en-US" sz="2800" dirty="0" smtClean="0"/>
              <a:t>D. absorption.</a:t>
            </a:r>
          </a:p>
        </p:txBody>
      </p:sp>
      <p:sp>
        <p:nvSpPr>
          <p:cNvPr id="11776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27,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transformation of energy takes place in your body to allow you to wave your arm?</a:t>
            </a:r>
          </a:p>
          <a:p>
            <a:pPr algn="l">
              <a:defRPr/>
            </a:pPr>
            <a:r>
              <a:rPr lang="en-US" sz="2800" dirty="0" smtClean="0"/>
              <a:t>A. electrical energy to chemical energy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chemical energy to mechanical energy</a:t>
            </a:r>
          </a:p>
          <a:p>
            <a:pPr algn="l">
              <a:defRPr/>
            </a:pPr>
            <a:r>
              <a:rPr lang="en-US" sz="2800" dirty="0" smtClean="0"/>
              <a:t>C. chemical energy to thermal energy</a:t>
            </a:r>
          </a:p>
          <a:p>
            <a:pPr algn="l">
              <a:defRPr/>
            </a:pPr>
            <a:r>
              <a:rPr lang="en-US" sz="2800" dirty="0" smtClean="0"/>
              <a:t>D. mechanical energy to chemical energy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Energy from the sun reaches Earth by</a:t>
            </a:r>
          </a:p>
          <a:p>
            <a:pPr algn="l">
              <a:defRPr/>
            </a:pPr>
            <a:r>
              <a:rPr lang="en-US" sz="2800" dirty="0" smtClean="0"/>
              <a:t>A. conduction.</a:t>
            </a:r>
          </a:p>
          <a:p>
            <a:pPr algn="l">
              <a:defRPr/>
            </a:pPr>
            <a:r>
              <a:rPr lang="en-US" sz="2800" dirty="0" smtClean="0"/>
              <a:t>B. convection.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C. radiation</a:t>
            </a:r>
            <a:r>
              <a:rPr lang="en-US" sz="2800" dirty="0" smtClean="0"/>
              <a:t>.</a:t>
            </a:r>
          </a:p>
          <a:p>
            <a:pPr algn="l">
              <a:defRPr/>
            </a:pPr>
            <a:r>
              <a:rPr lang="en-US" sz="2800" dirty="0" smtClean="0"/>
              <a:t>D. absorption.</a:t>
            </a:r>
          </a:p>
        </p:txBody>
      </p:sp>
      <p:sp>
        <p:nvSpPr>
          <p:cNvPr id="11878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27,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600" dirty="0" smtClean="0"/>
              <a:t>What kind of energy is the archer giving the string of the bow?</a:t>
            </a:r>
          </a:p>
          <a:p>
            <a:pPr algn="l">
              <a:defRPr/>
            </a:pPr>
            <a:r>
              <a:rPr lang="en-US" sz="2600" dirty="0" smtClean="0"/>
              <a:t>A. potential thermal</a:t>
            </a:r>
          </a:p>
          <a:p>
            <a:pPr algn="l">
              <a:defRPr/>
            </a:pPr>
            <a:r>
              <a:rPr lang="en-US" sz="2600" dirty="0" smtClean="0"/>
              <a:t>B. radiant</a:t>
            </a:r>
          </a:p>
          <a:p>
            <a:pPr algn="l">
              <a:defRPr/>
            </a:pPr>
            <a:r>
              <a:rPr lang="en-US" sz="2600" dirty="0" smtClean="0"/>
              <a:t>C. stored mechanical</a:t>
            </a:r>
          </a:p>
          <a:p>
            <a:pPr algn="l">
              <a:defRPr/>
            </a:pPr>
            <a:r>
              <a:rPr lang="en-US" sz="2600" dirty="0" smtClean="0"/>
              <a:t>D. Kinetic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600" dirty="0" smtClean="0"/>
              <a:t>A roller coaster car has the LEAST kinetic energy when it is			</a:t>
            </a:r>
          </a:p>
          <a:p>
            <a:pPr algn="l">
              <a:defRPr/>
            </a:pPr>
            <a:r>
              <a:rPr lang="en-US" sz="2600" dirty="0" smtClean="0"/>
              <a:t>A. at the top of a hill.	C. just reaching the bottom of a B. halfway down a hill.	     hill.</a:t>
            </a:r>
          </a:p>
          <a:p>
            <a:pPr algn="l">
              <a:defRPr/>
            </a:pPr>
            <a:r>
              <a:rPr lang="en-US" sz="2600" dirty="0" smtClean="0"/>
              <a:t>				D. three-quarters of the way 				     down a hill.</a:t>
            </a:r>
          </a:p>
        </p:txBody>
      </p:sp>
      <p:pic>
        <p:nvPicPr>
          <p:cNvPr id="1198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228600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28,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600" dirty="0" smtClean="0"/>
              <a:t>What kind of energy is the archer giving the string of the bow?</a:t>
            </a:r>
          </a:p>
          <a:p>
            <a:pPr algn="l">
              <a:defRPr/>
            </a:pPr>
            <a:r>
              <a:rPr lang="en-US" sz="2600" dirty="0" smtClean="0"/>
              <a:t>A. potential thermal</a:t>
            </a:r>
          </a:p>
          <a:p>
            <a:pPr algn="l">
              <a:defRPr/>
            </a:pPr>
            <a:r>
              <a:rPr lang="en-US" sz="2600" dirty="0" smtClean="0"/>
              <a:t>B. radiant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C. stored mechanical</a:t>
            </a:r>
          </a:p>
          <a:p>
            <a:pPr algn="l">
              <a:defRPr/>
            </a:pPr>
            <a:r>
              <a:rPr lang="en-US" sz="2600" dirty="0" smtClean="0"/>
              <a:t>D. Kinetic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600" dirty="0" smtClean="0"/>
              <a:t>A roller coaster car has the LEAST kinetic energy when it is			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A. at the top of a hill</a:t>
            </a:r>
            <a:r>
              <a:rPr lang="en-US" sz="2600" dirty="0" smtClean="0"/>
              <a:t>.	C. just reaching the bottom of a B. halfway down a hill.	     hill.</a:t>
            </a:r>
          </a:p>
          <a:p>
            <a:pPr algn="l">
              <a:defRPr/>
            </a:pPr>
            <a:r>
              <a:rPr lang="en-US" sz="2600" dirty="0" smtClean="0"/>
              <a:t>				D. three-quarters of the way 				     down a hill.</a:t>
            </a:r>
          </a:p>
        </p:txBody>
      </p:sp>
      <p:pic>
        <p:nvPicPr>
          <p:cNvPr id="12083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228600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27,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May 9, 2011</a:t>
            </a:r>
            <a:br>
              <a:rPr lang="en-US" smtClean="0"/>
            </a:br>
            <a:r>
              <a:rPr lang="en-US" smtClean="0"/>
              <a:t>Monday</a:t>
            </a:r>
          </a:p>
        </p:txBody>
      </p:sp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When moving air strikes the blades of a windmill, it causes the blades to turn. What kind of energy is involved in this process?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nuclear energy			C. chemical energy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electrical energy		D. mechanical energy</a:t>
            </a:r>
          </a:p>
          <a:p>
            <a:pPr marL="514350" indent="-514350" algn="l">
              <a:defRPr/>
            </a:pPr>
            <a:endParaRPr lang="en-US" sz="26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Two light bulbs are connected to an energy source in two loops. This setup is an example of a(n)</a:t>
            </a:r>
          </a:p>
          <a:p>
            <a:pPr algn="l">
              <a:defRPr/>
            </a:pPr>
            <a:r>
              <a:rPr lang="en-US" sz="2800" dirty="0" smtClean="0"/>
              <a:t>A. electromagnet.			C. static discharge.</a:t>
            </a:r>
          </a:p>
          <a:p>
            <a:pPr algn="l">
              <a:defRPr/>
            </a:pPr>
            <a:r>
              <a:rPr lang="en-US" sz="2800" dirty="0" smtClean="0"/>
              <a:t>B. parallel circuit.			D. series circuit.</a:t>
            </a:r>
          </a:p>
          <a:p>
            <a:pPr algn="l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May 9, 2011</a:t>
            </a:r>
            <a:br>
              <a:rPr lang="en-US" smtClean="0"/>
            </a:br>
            <a:r>
              <a:rPr lang="en-US" smtClean="0"/>
              <a:t>Monday</a:t>
            </a:r>
          </a:p>
        </p:txBody>
      </p:sp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When moving air strikes the blades of a windmill, it causes the blades to turn. What kind of energy is involved in this process?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nuclear energy			C. chemical energy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electrical energy		</a:t>
            </a:r>
            <a:r>
              <a:rPr lang="en-US" sz="2800" dirty="0" smtClean="0">
                <a:solidFill>
                  <a:srgbClr val="FF0000"/>
                </a:solidFill>
              </a:rPr>
              <a:t>D. mechanical energy</a:t>
            </a:r>
          </a:p>
          <a:p>
            <a:pPr marL="514350" indent="-514350" algn="l">
              <a:defRPr/>
            </a:pPr>
            <a:endParaRPr lang="en-US" sz="26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Two light bulbs are connected to an energy source in two loops. This setup is an example of a(n)</a:t>
            </a:r>
          </a:p>
          <a:p>
            <a:pPr algn="l">
              <a:defRPr/>
            </a:pPr>
            <a:r>
              <a:rPr lang="en-US" sz="2800" dirty="0" smtClean="0"/>
              <a:t>A. electromagnet.			C. static discharge.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parallel circuit.	</a:t>
            </a:r>
            <a:r>
              <a:rPr lang="en-US" sz="2800" dirty="0" smtClean="0"/>
              <a:t>		D. series circuit.</a:t>
            </a:r>
          </a:p>
          <a:p>
            <a:pPr algn="l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8001000" cy="49530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000" b="1" dirty="0" smtClean="0"/>
              <a:t>What happens to the motion of an object when the forces acting on it are balanced?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2000" b="1" dirty="0" smtClean="0"/>
          </a:p>
          <a:p>
            <a:pPr marL="465138" algn="l" eaLnBrk="1" hangingPunct="1">
              <a:defRPr/>
            </a:pPr>
            <a:r>
              <a:rPr lang="en-US" sz="2000" b="1" dirty="0" smtClean="0"/>
              <a:t>A. The motion changes direction.</a:t>
            </a:r>
          </a:p>
          <a:p>
            <a:pPr marL="465138" algn="l"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B. The motion does not change.</a:t>
            </a:r>
          </a:p>
          <a:p>
            <a:pPr marL="465138" algn="l" eaLnBrk="1" hangingPunct="1">
              <a:defRPr/>
            </a:pPr>
            <a:r>
              <a:rPr lang="en-US" sz="2000" b="1" dirty="0" smtClean="0"/>
              <a:t>C. The motion speeds up.</a:t>
            </a:r>
          </a:p>
          <a:p>
            <a:pPr marL="465138" algn="l" eaLnBrk="1" hangingPunct="1">
              <a:defRPr/>
            </a:pPr>
            <a:r>
              <a:rPr lang="en-US" sz="2000" b="1" dirty="0" smtClean="0"/>
              <a:t>D. The motion slows down.</a:t>
            </a:r>
          </a:p>
          <a:p>
            <a:pPr marL="465138" algn="l" eaLnBrk="1" hangingPunct="1">
              <a:defRPr/>
            </a:pPr>
            <a:endParaRPr lang="en-US" sz="2000" b="1" dirty="0" smtClean="0"/>
          </a:p>
          <a:p>
            <a:pPr marL="631825" indent="-457200" algn="l" eaLnBrk="1" hangingPunct="1">
              <a:buFontTx/>
              <a:buAutoNum type="arabicPeriod" startAt="2"/>
              <a:defRPr/>
            </a:pPr>
            <a:r>
              <a:rPr lang="en-US" sz="2000" b="1" dirty="0" smtClean="0"/>
              <a:t>In which state of matter do particles spread and fill the volume of the container that holds them?</a:t>
            </a:r>
          </a:p>
          <a:p>
            <a:pPr marL="631825" indent="-457200" algn="l" eaLnBrk="1" hangingPunct="1">
              <a:buFontTx/>
              <a:buAutoNum type="arabicPeriod" startAt="2"/>
              <a:defRPr/>
            </a:pPr>
            <a:endParaRPr lang="en-US" sz="2000" b="1" dirty="0" smtClean="0"/>
          </a:p>
          <a:p>
            <a:pPr algn="l" eaLnBrk="1" hangingPunct="1">
              <a:defRPr/>
            </a:pPr>
            <a:r>
              <a:rPr lang="en-US" sz="2000" b="1" dirty="0" smtClean="0"/>
              <a:t>	A. solid				</a:t>
            </a:r>
            <a:r>
              <a:rPr lang="en-US" sz="2000" b="1" dirty="0" smtClean="0">
                <a:solidFill>
                  <a:srgbClr val="FF0000"/>
                </a:solidFill>
              </a:rPr>
              <a:t>C. gas</a:t>
            </a:r>
          </a:p>
          <a:p>
            <a:pPr algn="l" eaLnBrk="1" hangingPunct="1">
              <a:defRPr/>
            </a:pPr>
            <a:r>
              <a:rPr lang="en-US" sz="2000" b="1" dirty="0" smtClean="0"/>
              <a:t>	B. liquid			D. ice</a:t>
            </a:r>
          </a:p>
          <a:p>
            <a:pPr algn="l" eaLnBrk="1" hangingPunct="1">
              <a:defRPr/>
            </a:pPr>
            <a:endParaRPr lang="en-US" sz="2000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382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12,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Thursday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May 9, 2011</a:t>
            </a:r>
            <a:br>
              <a:rPr lang="en-US" smtClean="0"/>
            </a:br>
            <a:r>
              <a:rPr lang="en-US" smtClean="0"/>
              <a:t>Monday</a:t>
            </a:r>
          </a:p>
        </p:txBody>
      </p:sp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In a hydroelectric power plant, moving water turns a turbine, which generates electricity. What energy conversion takes place in the turbine?</a:t>
            </a:r>
          </a:p>
          <a:p>
            <a:pPr algn="l">
              <a:defRPr/>
            </a:pPr>
            <a:r>
              <a:rPr lang="en-US" sz="2800" dirty="0" smtClean="0"/>
              <a:t>A. thermal to electrical</a:t>
            </a:r>
          </a:p>
          <a:p>
            <a:pPr algn="l">
              <a:defRPr/>
            </a:pPr>
            <a:r>
              <a:rPr lang="en-US" sz="2800" dirty="0" smtClean="0"/>
              <a:t>B. electrical to mechanical</a:t>
            </a:r>
          </a:p>
          <a:p>
            <a:pPr algn="l">
              <a:defRPr/>
            </a:pPr>
            <a:r>
              <a:rPr lang="en-US" sz="2800" dirty="0" smtClean="0"/>
              <a:t>C. thermal to mechanical</a:t>
            </a:r>
          </a:p>
          <a:p>
            <a:pPr algn="l">
              <a:defRPr/>
            </a:pPr>
            <a:r>
              <a:rPr lang="en-US" sz="2800" dirty="0" smtClean="0"/>
              <a:t>D. Mechanical to electrical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kind of energy is given off by vibrating objects?</a:t>
            </a:r>
          </a:p>
          <a:p>
            <a:pPr algn="l">
              <a:defRPr/>
            </a:pPr>
            <a:r>
              <a:rPr lang="en-US" sz="2800" dirty="0" smtClean="0"/>
              <a:t>A. radiant energy			C. nuclear energy</a:t>
            </a:r>
          </a:p>
          <a:p>
            <a:pPr algn="l">
              <a:defRPr/>
            </a:pPr>
            <a:r>
              <a:rPr lang="en-US" sz="2800" dirty="0" smtClean="0"/>
              <a:t>B. sound energy			D. thermal energy</a:t>
            </a:r>
          </a:p>
          <a:p>
            <a:pPr algn="l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May 10, 2011</a:t>
            </a:r>
            <a:br>
              <a:rPr lang="en-US" smtClean="0"/>
            </a:br>
            <a:r>
              <a:rPr lang="en-US" smtClean="0"/>
              <a:t>Tuesday</a:t>
            </a:r>
          </a:p>
        </p:txBody>
      </p:sp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In a hydroelectric power plant, moving water turns a turbine, which generates electricity. What energy conversion takes place in the turbine?</a:t>
            </a:r>
          </a:p>
          <a:p>
            <a:pPr algn="l">
              <a:defRPr/>
            </a:pPr>
            <a:r>
              <a:rPr lang="en-US" sz="2800" dirty="0" smtClean="0"/>
              <a:t>A. thermal to electrical</a:t>
            </a:r>
          </a:p>
          <a:p>
            <a:pPr algn="l">
              <a:defRPr/>
            </a:pPr>
            <a:r>
              <a:rPr lang="en-US" sz="2800" dirty="0" smtClean="0"/>
              <a:t>B. electrical to mechanical</a:t>
            </a:r>
          </a:p>
          <a:p>
            <a:pPr algn="l">
              <a:defRPr/>
            </a:pPr>
            <a:r>
              <a:rPr lang="en-US" sz="2800" dirty="0" smtClean="0"/>
              <a:t>C. thermal to mechanical</a:t>
            </a:r>
          </a:p>
          <a:p>
            <a:pPr algn="l">
              <a:defRPr/>
            </a:pPr>
            <a:r>
              <a:rPr lang="en-US" sz="2800" dirty="0" smtClean="0"/>
              <a:t>D. Mechanical to electrical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What kind of energy is given off by vibrating objects?</a:t>
            </a:r>
          </a:p>
          <a:p>
            <a:pPr algn="l">
              <a:defRPr/>
            </a:pPr>
            <a:r>
              <a:rPr lang="en-US" sz="2800" dirty="0" smtClean="0"/>
              <a:t>A. radiant energy			C. nuclear energy</a:t>
            </a:r>
          </a:p>
          <a:p>
            <a:pPr algn="l">
              <a:defRPr/>
            </a:pPr>
            <a:r>
              <a:rPr lang="en-US" sz="2800" dirty="0" smtClean="0"/>
              <a:t>B. sound energy			D. thermal energy</a:t>
            </a:r>
          </a:p>
          <a:p>
            <a:pPr algn="l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May 10, 2011</a:t>
            </a:r>
            <a:br>
              <a:rPr lang="en-US" smtClean="0"/>
            </a:br>
            <a:r>
              <a:rPr lang="en-US" smtClean="0"/>
              <a:t>Tuesday</a:t>
            </a:r>
          </a:p>
        </p:txBody>
      </p:sp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In a hydroelectric power plant, moving water turns a turbine, which generates electricity. What energy conversion takes place in the turbine?</a:t>
            </a:r>
          </a:p>
          <a:p>
            <a:pPr algn="l">
              <a:defRPr/>
            </a:pPr>
            <a:r>
              <a:rPr lang="en-US" sz="2800" dirty="0" smtClean="0"/>
              <a:t>A. thermal to electrical</a:t>
            </a:r>
          </a:p>
          <a:p>
            <a:pPr algn="l">
              <a:defRPr/>
            </a:pPr>
            <a:r>
              <a:rPr lang="en-US" sz="2800" dirty="0" smtClean="0"/>
              <a:t>B. electrical to mechanical</a:t>
            </a:r>
          </a:p>
          <a:p>
            <a:pPr algn="l">
              <a:defRPr/>
            </a:pPr>
            <a:r>
              <a:rPr lang="en-US" sz="2800" dirty="0" smtClean="0"/>
              <a:t>C. thermal to mechanical</a:t>
            </a:r>
          </a:p>
          <a:p>
            <a:pPr algn="l">
              <a:defRPr/>
            </a:pPr>
            <a:r>
              <a:rPr lang="en-US" sz="2800" dirty="0" smtClean="0"/>
              <a:t>D. </a:t>
            </a:r>
            <a:r>
              <a:rPr lang="en-US" sz="2800" dirty="0" smtClean="0">
                <a:solidFill>
                  <a:srgbClr val="FF0000"/>
                </a:solidFill>
              </a:rPr>
              <a:t>Mechanical to electrical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What kind of energy is given off by vibrating objects?</a:t>
            </a:r>
          </a:p>
          <a:p>
            <a:pPr algn="l">
              <a:defRPr/>
            </a:pPr>
            <a:r>
              <a:rPr lang="en-US" sz="2800" dirty="0" smtClean="0"/>
              <a:t>A. radiant energy			C. nuclear energy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sound energy</a:t>
            </a:r>
            <a:r>
              <a:rPr lang="en-US" sz="2800" dirty="0" smtClean="0"/>
              <a:t>			D. thermal energy</a:t>
            </a:r>
          </a:p>
          <a:p>
            <a:pPr algn="l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May 13, 2011</a:t>
            </a:r>
            <a:br>
              <a:rPr lang="en-US" smtClean="0"/>
            </a:br>
            <a:r>
              <a:rPr lang="en-US" smtClean="0"/>
              <a:t>Friday</a:t>
            </a:r>
          </a:p>
        </p:txBody>
      </p:sp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600" dirty="0" smtClean="0"/>
              <a:t>An apple is hanging from a tree branch. A gust of wind blows the tree, and the apple falls. Which of the following describes the apple's energy just as the apple hits the ground?</a:t>
            </a:r>
          </a:p>
          <a:p>
            <a:pPr algn="l">
              <a:defRPr/>
            </a:pPr>
            <a:r>
              <a:rPr lang="en-US" sz="2600" dirty="0" smtClean="0"/>
              <a:t>A. Its potential energy due to position is zero.</a:t>
            </a:r>
          </a:p>
          <a:p>
            <a:pPr algn="l">
              <a:defRPr/>
            </a:pPr>
            <a:r>
              <a:rPr lang="en-US" sz="2600" dirty="0" smtClean="0"/>
              <a:t>B. Its kinetic energy due to position is zero.</a:t>
            </a:r>
          </a:p>
          <a:p>
            <a:pPr algn="l">
              <a:defRPr/>
            </a:pPr>
            <a:r>
              <a:rPr lang="en-US" sz="2600" dirty="0" smtClean="0"/>
              <a:t>C. Its potential energy is half its kinetic energy.</a:t>
            </a:r>
          </a:p>
          <a:p>
            <a:pPr algn="l">
              <a:defRPr/>
            </a:pPr>
            <a:r>
              <a:rPr lang="en-US" sz="2600" dirty="0" smtClean="0"/>
              <a:t>D. Its kinetic energy is equal to its potential energy.</a:t>
            </a:r>
          </a:p>
          <a:p>
            <a:pPr algn="l">
              <a:defRPr/>
            </a:pPr>
            <a:endParaRPr lang="en-US" sz="26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600" dirty="0" smtClean="0"/>
              <a:t>Which of these is not a form of potential energy?</a:t>
            </a:r>
          </a:p>
          <a:p>
            <a:pPr algn="l">
              <a:defRPr/>
            </a:pPr>
            <a:r>
              <a:rPr lang="en-US" sz="2600" dirty="0" smtClean="0"/>
              <a:t>A. gravitational energy 		C. light energy</a:t>
            </a:r>
          </a:p>
          <a:p>
            <a:pPr algn="l">
              <a:defRPr/>
            </a:pPr>
            <a:r>
              <a:rPr lang="en-US" sz="2600" dirty="0" smtClean="0"/>
              <a:t>B. chemical energy 			D. nuclear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May 13, 2011</a:t>
            </a:r>
            <a:br>
              <a:rPr lang="en-US" smtClean="0"/>
            </a:br>
            <a:r>
              <a:rPr lang="en-US" smtClean="0"/>
              <a:t>Friday</a:t>
            </a:r>
          </a:p>
        </p:txBody>
      </p:sp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600" dirty="0" smtClean="0"/>
              <a:t>An apple is hanging from a tree branch. A gust of wind blows the tree, and the apple falls. Which of the following describes the apple's energy just as the apple hits the ground?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A. Its potential energy due to position is zero.</a:t>
            </a:r>
          </a:p>
          <a:p>
            <a:pPr algn="l">
              <a:defRPr/>
            </a:pPr>
            <a:r>
              <a:rPr lang="en-US" sz="2600" dirty="0" smtClean="0"/>
              <a:t>B. Its kinetic energy due to position is zero.</a:t>
            </a:r>
          </a:p>
          <a:p>
            <a:pPr algn="l">
              <a:defRPr/>
            </a:pPr>
            <a:r>
              <a:rPr lang="en-US" sz="2600" dirty="0" smtClean="0"/>
              <a:t>C. Its potential energy is half its kinetic energy.</a:t>
            </a:r>
          </a:p>
          <a:p>
            <a:pPr algn="l">
              <a:defRPr/>
            </a:pPr>
            <a:r>
              <a:rPr lang="en-US" sz="2600" dirty="0" smtClean="0"/>
              <a:t>D. Its kinetic energy is equal to its potential energy.</a:t>
            </a:r>
          </a:p>
          <a:p>
            <a:pPr algn="l">
              <a:defRPr/>
            </a:pPr>
            <a:endParaRPr lang="en-US" sz="26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600" dirty="0" smtClean="0"/>
              <a:t>Which of these is not a form of potential energy?</a:t>
            </a:r>
          </a:p>
          <a:p>
            <a:pPr algn="l">
              <a:defRPr/>
            </a:pPr>
            <a:r>
              <a:rPr lang="en-US" sz="2600" dirty="0" smtClean="0"/>
              <a:t>A. gravitational energy 		</a:t>
            </a:r>
            <a:r>
              <a:rPr lang="en-US" sz="2600" dirty="0" smtClean="0">
                <a:solidFill>
                  <a:srgbClr val="FF0000"/>
                </a:solidFill>
              </a:rPr>
              <a:t>C. light energy</a:t>
            </a:r>
          </a:p>
          <a:p>
            <a:pPr algn="l">
              <a:defRPr/>
            </a:pPr>
            <a:r>
              <a:rPr lang="en-US" sz="2600" dirty="0" smtClean="0"/>
              <a:t>B. chemical energy 			D. nuclear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January 13, 2012 </a:t>
            </a:r>
            <a:br>
              <a:rPr lang="en-US" smtClean="0"/>
            </a:br>
            <a:r>
              <a:rPr lang="en-US" smtClean="0"/>
              <a:t>Friday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534400" cy="53340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600" dirty="0" smtClean="0"/>
              <a:t>What happens to the temperature of a solid as it melts?</a:t>
            </a:r>
          </a:p>
          <a:p>
            <a:pPr algn="l" eaLnBrk="1" hangingPunct="1">
              <a:defRPr/>
            </a:pPr>
            <a:r>
              <a:rPr lang="en-US" sz="2600" dirty="0" smtClean="0"/>
              <a:t>       A. It stays the same. 	 C. It decreases.</a:t>
            </a:r>
          </a:p>
          <a:p>
            <a:pPr algn="l" eaLnBrk="1" hangingPunct="1">
              <a:defRPr/>
            </a:pPr>
            <a:r>
              <a:rPr lang="en-US" sz="2600" dirty="0" smtClean="0"/>
              <a:t>       B. It increases.	 	 D. It increases and then decreases.</a:t>
            </a:r>
          </a:p>
          <a:p>
            <a:pPr eaLnBrk="1" hangingPunct="1">
              <a:defRPr/>
            </a:pPr>
            <a:endParaRPr lang="en-US" sz="2600" dirty="0" smtClean="0"/>
          </a:p>
          <a:p>
            <a:pPr algn="l" eaLnBrk="1" hangingPunct="1">
              <a:defRPr/>
            </a:pPr>
            <a:r>
              <a:rPr lang="en-US" sz="2600" dirty="0" smtClean="0">
                <a:cs typeface="Times New Roman" pitchFamily="18" charset="0"/>
              </a:rPr>
              <a:t>    2.   W</a:t>
            </a:r>
            <a:r>
              <a:rPr lang="en-US" sz="2600" dirty="0" smtClean="0"/>
              <a:t>hich of the following is an example of a chemical       	change?</a:t>
            </a:r>
          </a:p>
          <a:p>
            <a:pPr algn="l" eaLnBrk="1" hangingPunct="1">
              <a:defRPr/>
            </a:pPr>
            <a:r>
              <a:rPr lang="en-US" sz="2600" dirty="0" smtClean="0"/>
              <a:t>	A. water evaporating</a:t>
            </a:r>
          </a:p>
          <a:p>
            <a:pPr algn="l" eaLnBrk="1" hangingPunct="1">
              <a:defRPr/>
            </a:pPr>
            <a:r>
              <a:rPr lang="en-US" sz="2600" dirty="0" smtClean="0"/>
              <a:t>	B. carbon joining with oxygen to form carbon dioxide</a:t>
            </a:r>
          </a:p>
          <a:p>
            <a:pPr algn="l" eaLnBrk="1" hangingPunct="1">
              <a:defRPr/>
            </a:pPr>
            <a:r>
              <a:rPr lang="en-US" sz="2600" dirty="0" smtClean="0"/>
              <a:t>	C. ice cream melting</a:t>
            </a:r>
          </a:p>
          <a:p>
            <a:pPr algn="l" eaLnBrk="1" hangingPunct="1">
              <a:defRPr/>
            </a:pPr>
            <a:r>
              <a:rPr lang="en-US" sz="2600" dirty="0" smtClean="0"/>
              <a:t>	D. salt dissolving in water to form a solution</a:t>
            </a:r>
            <a:endParaRPr lang="en-US" sz="26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534400" cy="53340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600" dirty="0" smtClean="0"/>
              <a:t>What happens to the temperature of a solid as it melts?</a:t>
            </a:r>
          </a:p>
          <a:p>
            <a:pPr algn="l" eaLnBrk="1" hangingPunct="1">
              <a:defRPr/>
            </a:pPr>
            <a:r>
              <a:rPr lang="en-US" sz="2600" dirty="0" smtClean="0"/>
              <a:t>       </a:t>
            </a:r>
            <a:r>
              <a:rPr lang="en-US" sz="2600" dirty="0" smtClean="0">
                <a:solidFill>
                  <a:srgbClr val="FF0000"/>
                </a:solidFill>
              </a:rPr>
              <a:t>A. It stays the same. </a:t>
            </a:r>
            <a:r>
              <a:rPr lang="en-US" sz="2600" dirty="0" smtClean="0"/>
              <a:t>	 C. It decreases.</a:t>
            </a:r>
          </a:p>
          <a:p>
            <a:pPr algn="l" eaLnBrk="1" hangingPunct="1">
              <a:defRPr/>
            </a:pPr>
            <a:r>
              <a:rPr lang="en-US" sz="2600" dirty="0" smtClean="0"/>
              <a:t>       B. It increases.	 	 D. It increases and then decreases.</a:t>
            </a:r>
          </a:p>
          <a:p>
            <a:pPr eaLnBrk="1" hangingPunct="1">
              <a:defRPr/>
            </a:pPr>
            <a:endParaRPr lang="en-US" sz="2600" dirty="0" smtClean="0"/>
          </a:p>
          <a:p>
            <a:pPr algn="l" eaLnBrk="1" hangingPunct="1">
              <a:defRPr/>
            </a:pPr>
            <a:r>
              <a:rPr lang="en-US" sz="2600" dirty="0" smtClean="0">
                <a:cs typeface="Times New Roman" pitchFamily="18" charset="0"/>
              </a:rPr>
              <a:t>    2.   W</a:t>
            </a:r>
            <a:r>
              <a:rPr lang="en-US" sz="2600" dirty="0" smtClean="0"/>
              <a:t>hich of the following is an example of a chemical       	change?</a:t>
            </a:r>
          </a:p>
          <a:p>
            <a:pPr algn="l" eaLnBrk="1" hangingPunct="1">
              <a:defRPr/>
            </a:pPr>
            <a:r>
              <a:rPr lang="en-US" sz="2600" dirty="0" smtClean="0"/>
              <a:t>	A. water evaporating</a:t>
            </a:r>
          </a:p>
          <a:p>
            <a:pPr algn="l" eaLnBrk="1" hangingPunct="1">
              <a:defRPr/>
            </a:pPr>
            <a:r>
              <a:rPr lang="en-US" sz="2600" dirty="0" smtClean="0"/>
              <a:t>	</a:t>
            </a:r>
            <a:r>
              <a:rPr lang="en-US" sz="2600" dirty="0" smtClean="0">
                <a:solidFill>
                  <a:srgbClr val="FF0000"/>
                </a:solidFill>
              </a:rPr>
              <a:t>B. carbon joining with oxygen to form carbon dioxide</a:t>
            </a:r>
          </a:p>
          <a:p>
            <a:pPr algn="l" eaLnBrk="1" hangingPunct="1">
              <a:defRPr/>
            </a:pPr>
            <a:r>
              <a:rPr lang="en-US" sz="2600" dirty="0" smtClean="0"/>
              <a:t>	C. ice cream melting</a:t>
            </a:r>
          </a:p>
          <a:p>
            <a:pPr algn="l" eaLnBrk="1" hangingPunct="1">
              <a:defRPr/>
            </a:pPr>
            <a:r>
              <a:rPr lang="en-US" sz="2600" dirty="0" smtClean="0"/>
              <a:t>	D. salt dissolving in water to form a solution</a:t>
            </a:r>
            <a:endParaRPr lang="en-US" sz="2600" dirty="0" smtClean="0">
              <a:cs typeface="Times New Roman" pitchFamily="18" charset="0"/>
            </a:endParaRPr>
          </a:p>
        </p:txBody>
      </p:sp>
      <p:sp>
        <p:nvSpPr>
          <p:cNvPr id="2150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13,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600" dirty="0" smtClean="0"/>
              <a:t>What happens during a physical change?</a:t>
            </a:r>
          </a:p>
          <a:p>
            <a:pPr algn="l" eaLnBrk="1" hangingPunct="1">
              <a:defRPr/>
            </a:pPr>
            <a:r>
              <a:rPr lang="en-US" sz="2600" dirty="0" smtClean="0"/>
              <a:t>	A. New substances are formed.</a:t>
            </a:r>
          </a:p>
          <a:p>
            <a:pPr algn="l" eaLnBrk="1" hangingPunct="1">
              <a:defRPr/>
            </a:pPr>
            <a:r>
              <a:rPr lang="en-US" sz="2600" dirty="0" smtClean="0"/>
              <a:t>	B. The identity of the substance is changed.</a:t>
            </a:r>
          </a:p>
          <a:p>
            <a:pPr algn="l" eaLnBrk="1" hangingPunct="1">
              <a:defRPr/>
            </a:pPr>
            <a:r>
              <a:rPr lang="en-US" sz="2600" dirty="0" smtClean="0"/>
              <a:t>	C. A chemical reaction occurs.</a:t>
            </a:r>
          </a:p>
          <a:p>
            <a:pPr marL="914400" indent="-914400" algn="l" eaLnBrk="1" hangingPunct="1">
              <a:tabLst>
                <a:tab pos="1204913" algn="l"/>
                <a:tab pos="1262063" algn="l"/>
              </a:tabLst>
              <a:defRPr/>
            </a:pPr>
            <a:r>
              <a:rPr lang="en-US" sz="2600" dirty="0" smtClean="0"/>
              <a:t>	D. A substance changes form but does not lose its 	      	identity.</a:t>
            </a:r>
          </a:p>
          <a:p>
            <a:pPr marL="914400" indent="-914400" algn="l" eaLnBrk="1" hangingPunct="1">
              <a:tabLst>
                <a:tab pos="1204913" algn="l"/>
                <a:tab pos="1262063" algn="l"/>
              </a:tabLst>
              <a:defRPr/>
            </a:pPr>
            <a:endParaRPr lang="en-US" sz="2600" dirty="0" smtClean="0"/>
          </a:p>
          <a:p>
            <a:pPr marL="465138" indent="-465138" algn="l" eaLnBrk="1" hangingPunct="1">
              <a:buFont typeface="+mj-lt"/>
              <a:buAutoNum type="arabicPeriod" startAt="2"/>
              <a:tabLst>
                <a:tab pos="1262063" algn="l"/>
              </a:tabLst>
              <a:defRPr/>
            </a:pPr>
            <a:r>
              <a:rPr lang="en-US" sz="2600" dirty="0" smtClean="0"/>
              <a:t>What two quantities must be known to calculate the density of a sample of matter?</a:t>
            </a:r>
          </a:p>
          <a:p>
            <a:pPr algn="l" eaLnBrk="1" hangingPunct="1">
              <a:defRPr/>
            </a:pPr>
            <a:r>
              <a:rPr lang="en-US" sz="2600" dirty="0" smtClean="0"/>
              <a:t>     A. color and mass	   C. length and mass</a:t>
            </a:r>
          </a:p>
          <a:p>
            <a:pPr algn="l" eaLnBrk="1" hangingPunct="1">
              <a:defRPr/>
            </a:pPr>
            <a:r>
              <a:rPr lang="en-US" sz="2600" dirty="0" smtClean="0"/>
              <a:t>     B. mass and volume 	   D. solubility and mass</a:t>
            </a:r>
          </a:p>
          <a:p>
            <a:pPr algn="l" eaLnBrk="1" hangingPunct="1">
              <a:defRPr/>
            </a:pPr>
            <a:r>
              <a:rPr lang="en-US" sz="2400" dirty="0" smtClean="0"/>
              <a:t>	</a:t>
            </a:r>
          </a:p>
          <a:p>
            <a:pPr algn="l" eaLnBrk="1" hangingPunct="1">
              <a:defRPr/>
            </a:pPr>
            <a:r>
              <a:rPr lang="en-US" sz="2400" dirty="0" smtClean="0"/>
              <a:t>	</a:t>
            </a:r>
          </a:p>
        </p:txBody>
      </p:sp>
      <p:sp>
        <p:nvSpPr>
          <p:cNvPr id="2253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17,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600" dirty="0" smtClean="0"/>
              <a:t>What happens during a physical change?</a:t>
            </a:r>
          </a:p>
          <a:p>
            <a:pPr algn="l" eaLnBrk="1" hangingPunct="1">
              <a:defRPr/>
            </a:pPr>
            <a:r>
              <a:rPr lang="en-US" sz="2600" dirty="0" smtClean="0"/>
              <a:t>	A. New substances are formed.</a:t>
            </a:r>
          </a:p>
          <a:p>
            <a:pPr algn="l" eaLnBrk="1" hangingPunct="1">
              <a:defRPr/>
            </a:pPr>
            <a:r>
              <a:rPr lang="en-US" sz="2600" dirty="0" smtClean="0"/>
              <a:t>	B. The identity of the substance is changed.</a:t>
            </a:r>
          </a:p>
          <a:p>
            <a:pPr algn="l" eaLnBrk="1" hangingPunct="1">
              <a:defRPr/>
            </a:pPr>
            <a:r>
              <a:rPr lang="en-US" sz="2600" dirty="0" smtClean="0"/>
              <a:t>	C. A chemical reaction occurs.</a:t>
            </a:r>
          </a:p>
          <a:p>
            <a:pPr marL="914400" indent="-914400" algn="l" eaLnBrk="1" hangingPunct="1">
              <a:tabLst>
                <a:tab pos="1204913" algn="l"/>
                <a:tab pos="1262063" algn="l"/>
              </a:tabLst>
              <a:defRPr/>
            </a:pPr>
            <a:r>
              <a:rPr lang="en-US" sz="2600" dirty="0" smtClean="0"/>
              <a:t>	</a:t>
            </a:r>
            <a:r>
              <a:rPr lang="en-US" sz="2600" dirty="0" smtClean="0">
                <a:solidFill>
                  <a:srgbClr val="FF0000"/>
                </a:solidFill>
              </a:rPr>
              <a:t>D. A substance changes form but does not lose its 	      	identity.</a:t>
            </a:r>
          </a:p>
          <a:p>
            <a:pPr marL="914400" indent="-914400" algn="l" eaLnBrk="1" hangingPunct="1">
              <a:tabLst>
                <a:tab pos="1204913" algn="l"/>
                <a:tab pos="1262063" algn="l"/>
              </a:tabLst>
              <a:defRPr/>
            </a:pPr>
            <a:endParaRPr lang="en-US" sz="2600" dirty="0" smtClean="0"/>
          </a:p>
          <a:p>
            <a:pPr marL="465138" indent="-465138" algn="l" eaLnBrk="1" hangingPunct="1">
              <a:buFont typeface="+mj-lt"/>
              <a:buAutoNum type="arabicPeriod" startAt="2"/>
              <a:tabLst>
                <a:tab pos="1204913" algn="l"/>
                <a:tab pos="1262063" algn="l"/>
              </a:tabLst>
              <a:defRPr/>
            </a:pPr>
            <a:r>
              <a:rPr lang="en-US" sz="2600" dirty="0" smtClean="0"/>
              <a:t>What two quantities must be known to calculate the density of a sample of matter?</a:t>
            </a:r>
          </a:p>
          <a:p>
            <a:pPr algn="l" eaLnBrk="1" hangingPunct="1">
              <a:defRPr/>
            </a:pPr>
            <a:r>
              <a:rPr lang="en-US" sz="2600" dirty="0" smtClean="0"/>
              <a:t>     A. color and mass	   C. length and mass</a:t>
            </a:r>
          </a:p>
          <a:p>
            <a:pPr algn="l" eaLnBrk="1" hangingPunct="1">
              <a:defRPr/>
            </a:pPr>
            <a:r>
              <a:rPr lang="en-US" sz="2600" dirty="0" smtClean="0"/>
              <a:t>     </a:t>
            </a:r>
            <a:r>
              <a:rPr lang="en-US" sz="2600" dirty="0" smtClean="0">
                <a:solidFill>
                  <a:srgbClr val="FF0000"/>
                </a:solidFill>
              </a:rPr>
              <a:t>B. mass and volume</a:t>
            </a:r>
            <a:r>
              <a:rPr lang="en-US" sz="2600" dirty="0" smtClean="0"/>
              <a:t>	   D. solubility and mass</a:t>
            </a:r>
          </a:p>
          <a:p>
            <a:pPr algn="l" eaLnBrk="1" hangingPunct="1">
              <a:defRPr/>
            </a:pPr>
            <a:r>
              <a:rPr lang="en-US" sz="2400" dirty="0" smtClean="0"/>
              <a:t>	</a:t>
            </a:r>
          </a:p>
          <a:p>
            <a:pPr algn="l" eaLnBrk="1" hangingPunct="1">
              <a:defRPr/>
            </a:pPr>
            <a:r>
              <a:rPr lang="en-US" sz="2400" dirty="0" smtClean="0"/>
              <a:t>	</a:t>
            </a:r>
          </a:p>
        </p:txBody>
      </p:sp>
      <p:sp>
        <p:nvSpPr>
          <p:cNvPr id="2355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17,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A sample of aluminum has a volume of 3.0 cm3 and a mass of 8.1 g. What is the density of aluminum?</a:t>
            </a:r>
          </a:p>
          <a:p>
            <a:pPr algn="l" eaLnBrk="1" hangingPunct="1">
              <a:defRPr/>
            </a:pPr>
            <a:r>
              <a:rPr lang="en-US" sz="2400" dirty="0" smtClean="0"/>
              <a:t>	A.  2.7 g/cm</a:t>
            </a:r>
            <a:r>
              <a:rPr lang="en-US" dirty="0" smtClean="0"/>
              <a:t>³</a:t>
            </a:r>
            <a:r>
              <a:rPr lang="en-US" sz="2400" dirty="0" smtClean="0"/>
              <a:t>		C.  11.1 cm</a:t>
            </a:r>
            <a:r>
              <a:rPr lang="en-US" dirty="0" smtClean="0"/>
              <a:t>³</a:t>
            </a:r>
          </a:p>
          <a:p>
            <a:pPr marL="1371600" lvl="2" indent="-457200" algn="l" eaLnBrk="1" hangingPunct="1">
              <a:buFontTx/>
              <a:buAutoNum type="alphaUcPeriod" startAt="2"/>
              <a:defRPr/>
            </a:pPr>
            <a:r>
              <a:rPr lang="en-US" dirty="0" smtClean="0"/>
              <a:t>5.1 g		D.  24.3 g/cm</a:t>
            </a:r>
            <a:r>
              <a:rPr lang="en-US" sz="3200" dirty="0" smtClean="0"/>
              <a:t>³</a:t>
            </a:r>
          </a:p>
          <a:p>
            <a:pPr marL="465138" indent="-465138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What does the law of conservation of matter state?</a:t>
            </a:r>
          </a:p>
          <a:p>
            <a:pPr marL="914400" indent="-449263" algn="l" eaLnBrk="1" hangingPunct="1">
              <a:defRPr/>
            </a:pPr>
            <a:r>
              <a:rPr lang="en-US" sz="2400" dirty="0" smtClean="0"/>
              <a:t>A. The total mass of the reactants is greater than the total mass of the products.</a:t>
            </a:r>
          </a:p>
          <a:p>
            <a:pPr marL="914400" indent="-449263" algn="l" eaLnBrk="1" hangingPunct="1">
              <a:defRPr/>
            </a:pPr>
            <a:r>
              <a:rPr lang="en-US" sz="2400" dirty="0" smtClean="0"/>
              <a:t>B. The total mass of the reactants is less than the total mass of the products.</a:t>
            </a:r>
          </a:p>
          <a:p>
            <a:pPr marL="914400" indent="-449263" algn="l" eaLnBrk="1" hangingPunct="1">
              <a:defRPr/>
            </a:pPr>
            <a:r>
              <a:rPr lang="en-US" sz="2400" dirty="0" smtClean="0"/>
              <a:t>C. The total mass of the reactants equals the total mass of the products.</a:t>
            </a:r>
          </a:p>
          <a:p>
            <a:pPr marL="914400" indent="-449263" algn="l" eaLnBrk="1" hangingPunct="1">
              <a:defRPr/>
            </a:pPr>
            <a:r>
              <a:rPr lang="en-US" sz="2400" dirty="0" smtClean="0"/>
              <a:t>D. Matter cannot change form.</a:t>
            </a:r>
          </a:p>
          <a:p>
            <a:pPr algn="l" eaLnBrk="1" hangingPunct="1">
              <a:defRPr/>
            </a:pPr>
            <a:endParaRPr lang="en-US" sz="2400" dirty="0" smtClean="0"/>
          </a:p>
          <a:p>
            <a:pPr algn="l" eaLnBrk="1" hangingPunct="1">
              <a:defRPr/>
            </a:pPr>
            <a:endParaRPr lang="en-US" sz="2400" dirty="0" smtClean="0"/>
          </a:p>
        </p:txBody>
      </p:sp>
      <p:sp>
        <p:nvSpPr>
          <p:cNvPr id="2457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18,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A sample of aluminum has a volume of 3.0 cm3 and a mass of 8.1 g. What is the density of aluminum?</a:t>
            </a:r>
          </a:p>
          <a:p>
            <a:pPr algn="l" eaLnBrk="1" hangingPunct="1"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A.  2.7 g/cm</a:t>
            </a:r>
            <a:r>
              <a:rPr lang="en-US" dirty="0" smtClean="0">
                <a:solidFill>
                  <a:srgbClr val="FF0000"/>
                </a:solidFill>
              </a:rPr>
              <a:t>³</a:t>
            </a:r>
            <a:r>
              <a:rPr lang="en-US" sz="2400" dirty="0" smtClean="0"/>
              <a:t>		C.  11.1 cm</a:t>
            </a:r>
            <a:r>
              <a:rPr lang="en-US" dirty="0" smtClean="0"/>
              <a:t>³</a:t>
            </a:r>
          </a:p>
          <a:p>
            <a:pPr marL="1371600" lvl="2" indent="-457200" algn="l" eaLnBrk="1" hangingPunct="1">
              <a:buFontTx/>
              <a:buAutoNum type="alphaUcPeriod" startAt="2"/>
              <a:defRPr/>
            </a:pPr>
            <a:r>
              <a:rPr lang="en-US" dirty="0" smtClean="0"/>
              <a:t>5.1 g		D.  24.3 g/cm</a:t>
            </a:r>
            <a:r>
              <a:rPr lang="en-US" sz="3200" dirty="0" smtClean="0"/>
              <a:t>³</a:t>
            </a:r>
          </a:p>
          <a:p>
            <a:pPr marL="465138" indent="-465138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What does the law of conservation of matter state?</a:t>
            </a:r>
          </a:p>
          <a:p>
            <a:pPr marL="914400" indent="-449263" algn="l" eaLnBrk="1" hangingPunct="1">
              <a:defRPr/>
            </a:pPr>
            <a:r>
              <a:rPr lang="en-US" sz="2400" dirty="0" smtClean="0"/>
              <a:t>A. The total mass of the reactants is greater than the total mass of the products.</a:t>
            </a:r>
          </a:p>
          <a:p>
            <a:pPr marL="914400" indent="-449263" algn="l" eaLnBrk="1" hangingPunct="1">
              <a:defRPr/>
            </a:pPr>
            <a:r>
              <a:rPr lang="en-US" sz="2400" dirty="0" smtClean="0"/>
              <a:t>B. The total mass of the reactants is less than the total mass of the products.</a:t>
            </a:r>
          </a:p>
          <a:p>
            <a:pPr marL="914400" indent="-449263" algn="l"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C. The total mass of the reactants equals the total mass of the products.</a:t>
            </a:r>
          </a:p>
          <a:p>
            <a:pPr marL="914400" indent="-449263" algn="l" eaLnBrk="1" hangingPunct="1">
              <a:defRPr/>
            </a:pPr>
            <a:r>
              <a:rPr lang="en-US" sz="2400" dirty="0" smtClean="0"/>
              <a:t>D. Matter cannot change form.</a:t>
            </a:r>
          </a:p>
          <a:p>
            <a:pPr algn="l" eaLnBrk="1" hangingPunct="1">
              <a:defRPr/>
            </a:pPr>
            <a:endParaRPr lang="en-US" sz="2400" dirty="0" smtClean="0"/>
          </a:p>
          <a:p>
            <a:pPr algn="l" eaLnBrk="1" hangingPunct="1">
              <a:defRPr/>
            </a:pPr>
            <a:endParaRPr lang="en-US" sz="2400" dirty="0" smtClean="0"/>
          </a:p>
        </p:txBody>
      </p:sp>
      <p:sp>
        <p:nvSpPr>
          <p:cNvPr id="2560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18,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1143000" y="1295400"/>
            <a:ext cx="80010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Look at the incomplete chemical equation below.</a:t>
            </a:r>
          </a:p>
          <a:p>
            <a:pPr eaLnBrk="1" hangingPunct="1">
              <a:defRPr/>
            </a:pPr>
            <a:r>
              <a:rPr lang="en-US" sz="2400" dirty="0" smtClean="0"/>
              <a:t>            ?</a:t>
            </a:r>
          </a:p>
          <a:p>
            <a:pPr algn="l" eaLnBrk="1" hangingPunct="1">
              <a:defRPr/>
            </a:pPr>
            <a:r>
              <a:rPr lang="en-US" sz="2400" dirty="0" smtClean="0"/>
              <a:t>The reactants are shown. How many oxygen(O) atoms  must be present in the product that forms from this reaction?</a:t>
            </a:r>
          </a:p>
          <a:p>
            <a:pPr marL="914400" lvl="1" indent="-457200" algn="l" eaLnBrk="1" hangingPunct="1">
              <a:buFont typeface="+mj-lt"/>
              <a:buAutoNum type="alphaUcPeriod"/>
              <a:defRPr/>
            </a:pPr>
            <a:r>
              <a:rPr lang="en-US" sz="2400" dirty="0" smtClean="0"/>
              <a:t>1				C. 3</a:t>
            </a:r>
          </a:p>
          <a:p>
            <a:pPr marL="914400" lvl="1" indent="-457200" algn="l" eaLnBrk="1" hangingPunct="1">
              <a:buFont typeface="+mj-lt"/>
              <a:buAutoNum type="alphaUcPeriod"/>
              <a:defRPr/>
            </a:pPr>
            <a:r>
              <a:rPr lang="en-US" sz="2400" dirty="0" smtClean="0"/>
              <a:t>2				D. 4</a:t>
            </a:r>
            <a:endParaRPr lang="en-US" sz="2600" dirty="0" smtClean="0"/>
          </a:p>
          <a:p>
            <a:pPr algn="l" eaLnBrk="1" hangingPunct="1">
              <a:defRPr/>
            </a:pPr>
            <a:r>
              <a:rPr lang="en-US" sz="2600" dirty="0" smtClean="0"/>
              <a:t>2. Use the diagram below to answer question 2.</a:t>
            </a:r>
          </a:p>
          <a:p>
            <a:pPr algn="l" eaLnBrk="1" hangingPunct="1">
              <a:defRPr/>
            </a:pPr>
            <a:r>
              <a:rPr lang="en-US" sz="2600" dirty="0" smtClean="0"/>
              <a:t>                       The paper clips stick to the bar magnet.</a:t>
            </a:r>
          </a:p>
          <a:p>
            <a:pPr eaLnBrk="1" hangingPunct="1">
              <a:defRPr/>
            </a:pPr>
            <a:r>
              <a:rPr lang="en-US" sz="2600" dirty="0" smtClean="0"/>
              <a:t>      What property of the paper clips is</a:t>
            </a:r>
          </a:p>
          <a:p>
            <a:pPr algn="l" eaLnBrk="1" hangingPunct="1">
              <a:defRPr/>
            </a:pPr>
            <a:r>
              <a:rPr lang="en-US" sz="2600" dirty="0" smtClean="0"/>
              <a:t>                        demonstrated by this?</a:t>
            </a:r>
          </a:p>
          <a:p>
            <a:pPr algn="l" eaLnBrk="1" hangingPunct="1">
              <a:defRPr/>
            </a:pPr>
            <a:r>
              <a:rPr lang="en-US" sz="2600" dirty="0" smtClean="0"/>
              <a:t>	A. reactivity			C. solubility</a:t>
            </a:r>
          </a:p>
          <a:p>
            <a:pPr algn="l" eaLnBrk="1" hangingPunct="1">
              <a:defRPr/>
            </a:pPr>
            <a:r>
              <a:rPr lang="en-US" sz="2600" dirty="0" smtClean="0"/>
              <a:t>	B. density			D. magnetism</a:t>
            </a:r>
          </a:p>
          <a:p>
            <a:pPr algn="l" eaLnBrk="1" hangingPunct="1">
              <a:defRPr/>
            </a:pPr>
            <a:r>
              <a:rPr lang="en-US" sz="2600" dirty="0" smtClean="0"/>
              <a:t>			</a:t>
            </a:r>
          </a:p>
        </p:txBody>
      </p:sp>
      <p:cxnSp>
        <p:nvCxnSpPr>
          <p:cNvPr id="3077" name="Straight Arrow Connector 4"/>
          <p:cNvCxnSpPr>
            <a:cxnSpLocks noChangeShapeType="1"/>
          </p:cNvCxnSpPr>
          <p:nvPr/>
        </p:nvCxnSpPr>
        <p:spPr bwMode="auto">
          <a:xfrm>
            <a:off x="5029200" y="1981200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743200" y="1676400"/>
          <a:ext cx="2179638" cy="660400"/>
        </p:xfrm>
        <a:graphic>
          <a:graphicData uri="http://schemas.openxmlformats.org/presentationml/2006/ole">
            <p:oleObj spid="_x0000_s3074" name="Equation" r:id="rId3" imgW="838080" imgH="253800" progId="Equation.3">
              <p:embed/>
            </p:oleObj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419600"/>
            <a:ext cx="19129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19,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Thursday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696200" cy="46482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1. Which of the following can be made up of two or more atoms of the same element, chemically bonded?</a:t>
            </a:r>
          </a:p>
          <a:p>
            <a:pPr algn="l" eaLnBrk="1" hangingPunct="1"/>
            <a:r>
              <a:rPr lang="en-US" sz="2400" smtClean="0"/>
              <a:t>	A. atom		</a:t>
            </a:r>
            <a:r>
              <a:rPr lang="en-US" sz="2400" smtClean="0">
                <a:solidFill>
                  <a:srgbClr val="FF0000"/>
                </a:solidFill>
              </a:rPr>
              <a:t>C. compound </a:t>
            </a:r>
          </a:p>
          <a:p>
            <a:pPr algn="l" eaLnBrk="1" hangingPunct="1"/>
            <a:r>
              <a:rPr lang="en-US" sz="2400" smtClean="0"/>
              <a:t>	B. mixture		D. molecule</a:t>
            </a:r>
          </a:p>
          <a:p>
            <a:pPr algn="l" eaLnBrk="1" hangingPunct="1"/>
            <a:r>
              <a:rPr lang="en-US" sz="2400" smtClean="0"/>
              <a:t>	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2. Which of the following is smaller than a single atom?</a:t>
            </a:r>
          </a:p>
          <a:p>
            <a:pPr algn="l" eaLnBrk="1" hangingPunct="1"/>
            <a:r>
              <a:rPr lang="en-US" sz="2400" smtClean="0"/>
              <a:t>	</a:t>
            </a:r>
            <a:r>
              <a:rPr lang="en-US" sz="2400" smtClean="0">
                <a:solidFill>
                  <a:srgbClr val="FF0000"/>
                </a:solidFill>
              </a:rPr>
              <a:t>A. proton</a:t>
            </a:r>
            <a:r>
              <a:rPr lang="en-US" sz="2400" smtClean="0"/>
              <a:t>		C. element</a:t>
            </a:r>
          </a:p>
          <a:p>
            <a:pPr algn="l" eaLnBrk="1" hangingPunct="1"/>
            <a:r>
              <a:rPr lang="en-US" sz="2400" smtClean="0"/>
              <a:t>	B. molecule		D. solution</a:t>
            </a:r>
          </a:p>
          <a:p>
            <a:pPr algn="l" eaLnBrk="1" hangingPunct="1"/>
            <a:endParaRPr lang="en-US" sz="240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304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5, 2012</a:t>
            </a:r>
            <a:b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1143000" y="1295400"/>
            <a:ext cx="80010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Look at the incomplete chemical equation below.</a:t>
            </a:r>
          </a:p>
          <a:p>
            <a:pPr eaLnBrk="1" hangingPunct="1">
              <a:defRPr/>
            </a:pPr>
            <a:r>
              <a:rPr lang="en-US" sz="2400" dirty="0" smtClean="0"/>
              <a:t>            ?</a:t>
            </a:r>
          </a:p>
          <a:p>
            <a:pPr algn="l" eaLnBrk="1" hangingPunct="1">
              <a:defRPr/>
            </a:pPr>
            <a:r>
              <a:rPr lang="en-US" sz="2400" dirty="0" smtClean="0"/>
              <a:t>The reactants are shown. How many oxygen(O) atoms  must be present in the product that forms from this reaction?</a:t>
            </a:r>
          </a:p>
          <a:p>
            <a:pPr marL="914400" lvl="1" indent="-457200" algn="l" eaLnBrk="1" hangingPunct="1">
              <a:buFont typeface="+mj-lt"/>
              <a:buAutoNum type="alphaUcPeriod"/>
              <a:defRPr/>
            </a:pPr>
            <a:r>
              <a:rPr lang="en-US" sz="2400" dirty="0" smtClean="0"/>
              <a:t>1				C. 3</a:t>
            </a:r>
          </a:p>
          <a:p>
            <a:pPr marL="914400" lvl="1" indent="-457200" algn="l" eaLnBrk="1" hangingPunct="1">
              <a:buFont typeface="+mj-lt"/>
              <a:buAutoNum type="alphaUcPeriod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				D. 4</a:t>
            </a:r>
            <a:endParaRPr lang="en-US" sz="2600" dirty="0" smtClean="0"/>
          </a:p>
          <a:p>
            <a:pPr algn="l" eaLnBrk="1" hangingPunct="1">
              <a:defRPr/>
            </a:pPr>
            <a:r>
              <a:rPr lang="en-US" sz="2600" dirty="0" smtClean="0"/>
              <a:t>2. Use the diagram below to answer question 2.</a:t>
            </a:r>
          </a:p>
          <a:p>
            <a:pPr algn="l" eaLnBrk="1" hangingPunct="1">
              <a:defRPr/>
            </a:pPr>
            <a:r>
              <a:rPr lang="en-US" sz="2600" dirty="0" smtClean="0"/>
              <a:t>                       The paper clips stick to the bar magnet.</a:t>
            </a:r>
          </a:p>
          <a:p>
            <a:pPr eaLnBrk="1" hangingPunct="1">
              <a:defRPr/>
            </a:pPr>
            <a:r>
              <a:rPr lang="en-US" sz="2600" dirty="0" smtClean="0"/>
              <a:t>      What property of the paper clips is</a:t>
            </a:r>
          </a:p>
          <a:p>
            <a:pPr algn="l" eaLnBrk="1" hangingPunct="1">
              <a:defRPr/>
            </a:pPr>
            <a:r>
              <a:rPr lang="en-US" sz="2600" dirty="0" smtClean="0"/>
              <a:t>                        demonstrated by this?</a:t>
            </a:r>
          </a:p>
          <a:p>
            <a:pPr algn="l" eaLnBrk="1" hangingPunct="1">
              <a:defRPr/>
            </a:pPr>
            <a:r>
              <a:rPr lang="en-US" sz="2600" dirty="0" smtClean="0"/>
              <a:t>	A. reactivity			C. solubility</a:t>
            </a:r>
          </a:p>
          <a:p>
            <a:pPr algn="l" eaLnBrk="1" hangingPunct="1">
              <a:defRPr/>
            </a:pPr>
            <a:r>
              <a:rPr lang="en-US" sz="2600" dirty="0" smtClean="0"/>
              <a:t>	B. density			</a:t>
            </a:r>
            <a:r>
              <a:rPr lang="en-US" sz="2600" dirty="0" smtClean="0">
                <a:solidFill>
                  <a:srgbClr val="FF0000"/>
                </a:solidFill>
              </a:rPr>
              <a:t>D. magnetism</a:t>
            </a:r>
          </a:p>
          <a:p>
            <a:pPr algn="l" eaLnBrk="1" hangingPunct="1">
              <a:defRPr/>
            </a:pPr>
            <a:r>
              <a:rPr lang="en-US" sz="2600" dirty="0" smtClean="0"/>
              <a:t>			</a:t>
            </a:r>
          </a:p>
        </p:txBody>
      </p:sp>
      <p:cxnSp>
        <p:nvCxnSpPr>
          <p:cNvPr id="4101" name="Straight Arrow Connector 4"/>
          <p:cNvCxnSpPr>
            <a:cxnSpLocks noChangeShapeType="1"/>
          </p:cNvCxnSpPr>
          <p:nvPr/>
        </p:nvCxnSpPr>
        <p:spPr bwMode="auto">
          <a:xfrm>
            <a:off x="5029200" y="1981200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743200" y="1676400"/>
          <a:ext cx="2179638" cy="660400"/>
        </p:xfrm>
        <a:graphic>
          <a:graphicData uri="http://schemas.openxmlformats.org/presentationml/2006/ole">
            <p:oleObj spid="_x0000_s4098" name="Equation" r:id="rId3" imgW="838080" imgH="253800" progId="Equation.3">
              <p:embed/>
            </p:oleObj>
          </a:graphicData>
        </a:graphic>
      </p:graphicFrame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419600"/>
            <a:ext cx="19129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19,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Thursday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Which of these statements is NOT part of the law of conservation of matter?</a:t>
            </a:r>
            <a:endParaRPr lang="en-US" sz="1000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1000" dirty="0" smtClean="0"/>
          </a:p>
          <a:p>
            <a:pPr marL="457200" indent="-60325" algn="l" eaLnBrk="1" hangingPunct="1">
              <a:defRPr/>
            </a:pPr>
            <a:r>
              <a:rPr lang="pt-BR" sz="2400" dirty="0" smtClean="0"/>
              <a:t>A. Mass of reactants equals mass of </a:t>
            </a:r>
            <a:r>
              <a:rPr lang="en-US" sz="2400" dirty="0" smtClean="0"/>
              <a:t>products.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B. Reactants and products are the same compounds.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C. Matter cannot be created.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D. Matter cannot be destroyed.</a:t>
            </a:r>
          </a:p>
          <a:p>
            <a:pPr marL="457200" indent="-457200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Where are the metalloids in the periodic table?</a:t>
            </a:r>
          </a:p>
          <a:p>
            <a:pPr marL="457200" algn="l" eaLnBrk="1" hangingPunct="1">
              <a:defRPr/>
            </a:pPr>
            <a:endParaRPr lang="en-US" sz="1000" dirty="0" smtClean="0"/>
          </a:p>
          <a:p>
            <a:pPr marL="457200" algn="l" eaLnBrk="1" hangingPunct="1">
              <a:defRPr/>
            </a:pPr>
            <a:r>
              <a:rPr lang="en-US" sz="2400" dirty="0" smtClean="0"/>
              <a:t>A. in the far left column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B. in the far right column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C. in the top row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D. Along the step-like line</a:t>
            </a:r>
          </a:p>
        </p:txBody>
      </p:sp>
      <p:sp>
        <p:nvSpPr>
          <p:cNvPr id="2662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20,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Which of these statements is NOT part of the law of conservation of matter?</a:t>
            </a:r>
            <a:endParaRPr lang="en-US" sz="1000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1000" dirty="0" smtClean="0"/>
          </a:p>
          <a:p>
            <a:pPr marL="457200" indent="-60325" algn="l" eaLnBrk="1" hangingPunct="1">
              <a:defRPr/>
            </a:pPr>
            <a:r>
              <a:rPr lang="pt-BR" sz="2400" dirty="0" smtClean="0"/>
              <a:t>A. Mass of reactants equals mass of </a:t>
            </a:r>
            <a:r>
              <a:rPr lang="en-US" sz="2400" dirty="0" smtClean="0"/>
              <a:t>products.</a:t>
            </a:r>
          </a:p>
          <a:p>
            <a:pPr marL="457200" algn="l"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B. Reactants and products are the same compounds.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C. Matter cannot be created.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D. Matter cannot be destroyed.</a:t>
            </a:r>
          </a:p>
          <a:p>
            <a:pPr marL="457200" indent="-457200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Where are the metalloids in the periodic table?</a:t>
            </a:r>
          </a:p>
          <a:p>
            <a:pPr marL="457200" algn="l" eaLnBrk="1" hangingPunct="1">
              <a:defRPr/>
            </a:pPr>
            <a:endParaRPr lang="en-US" sz="1000" dirty="0" smtClean="0"/>
          </a:p>
          <a:p>
            <a:pPr marL="457200" algn="l" eaLnBrk="1" hangingPunct="1">
              <a:defRPr/>
            </a:pPr>
            <a:r>
              <a:rPr lang="en-US" sz="2400" dirty="0" smtClean="0"/>
              <a:t>A. in the far left column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B. in the far right column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C. in the top row</a:t>
            </a:r>
          </a:p>
          <a:p>
            <a:pPr marL="457200" algn="l"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D. Along the step-like line</a:t>
            </a:r>
          </a:p>
        </p:txBody>
      </p:sp>
      <p:sp>
        <p:nvSpPr>
          <p:cNvPr id="2765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20,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Use the diagram below to answer question 1.</a:t>
            </a:r>
          </a:p>
          <a:p>
            <a:pPr algn="l" eaLnBrk="1" hangingPunct="1">
              <a:defRPr/>
            </a:pPr>
            <a:r>
              <a:rPr lang="en-US" sz="2400" dirty="0" smtClean="0"/>
              <a:t>		    A small portion of the periodic table is</a:t>
            </a:r>
          </a:p>
          <a:p>
            <a:pPr algn="l" eaLnBrk="1" hangingPunct="1">
              <a:defRPr/>
            </a:pPr>
            <a:r>
              <a:rPr lang="en-US" sz="2400" dirty="0" smtClean="0"/>
              <a:t>		    shown above.  Which two elements 			     are in the same group or chemical 			     family?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400" dirty="0" smtClean="0"/>
              <a:t>fluorine and neon 		C. chlorine and argon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400" dirty="0" smtClean="0"/>
              <a:t>fluorine and chlorine	D. sulfur and chlorine</a:t>
            </a:r>
          </a:p>
          <a:p>
            <a:pPr marL="457200" indent="-457200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A sample of silver has a volume of 4.0 cm3 and a mass of 42 g. What is the density of silver?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400" dirty="0" smtClean="0"/>
              <a:t>				C. 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400" dirty="0" smtClean="0"/>
              <a:t>				D.  </a:t>
            </a:r>
          </a:p>
          <a:p>
            <a:pPr algn="l" eaLnBrk="1" hangingPunct="1">
              <a:defRPr/>
            </a:pPr>
            <a:endParaRPr lang="en-US" sz="2400" dirty="0" smtClean="0"/>
          </a:p>
          <a:p>
            <a:pPr marL="457200" indent="-457200" algn="l" eaLnBrk="1" hangingPunct="1">
              <a:defRPr/>
            </a:pPr>
            <a:endParaRPr lang="en-US" sz="2400" dirty="0" smtClean="0"/>
          </a:p>
        </p:txBody>
      </p:sp>
      <p:pic>
        <p:nvPicPr>
          <p:cNvPr id="51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2514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905000" y="5486400"/>
          <a:ext cx="1600200" cy="542925"/>
        </p:xfrm>
        <a:graphic>
          <a:graphicData uri="http://schemas.openxmlformats.org/presentationml/2006/ole">
            <p:oleObj spid="_x0000_s5122" name="Equation" r:id="rId4" imgW="672840" imgH="228600" progId="Equation.3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5562600" y="5105400"/>
          <a:ext cx="1143000" cy="457200"/>
        </p:xfrm>
        <a:graphic>
          <a:graphicData uri="http://schemas.openxmlformats.org/presentationml/2006/ole">
            <p:oleObj spid="_x0000_s5123" name="Equation" r:id="rId5" imgW="571320" imgH="228600" progId="Equation.3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1981200" y="5105400"/>
          <a:ext cx="1447800" cy="498475"/>
        </p:xfrm>
        <a:graphic>
          <a:graphicData uri="http://schemas.openxmlformats.org/presentationml/2006/ole">
            <p:oleObj spid="_x0000_s5124" name="Equation" r:id="rId6" imgW="609480" imgH="228600" progId="Equation.3">
              <p:embed/>
            </p:oleObj>
          </a:graphicData>
        </a:graphic>
      </p:graphicFrame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5562600" y="5486400"/>
          <a:ext cx="1219200" cy="501650"/>
        </p:xfrm>
        <a:graphic>
          <a:graphicData uri="http://schemas.openxmlformats.org/presentationml/2006/ole">
            <p:oleObj spid="_x0000_s5125" name="Equation" r:id="rId7" imgW="583920" imgH="228600" progId="Equation.3">
              <p:embed/>
            </p:oleObj>
          </a:graphicData>
        </a:graphic>
      </p:graphicFrame>
      <p:sp>
        <p:nvSpPr>
          <p:cNvPr id="512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23,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Use the diagram below to answer question 1.</a:t>
            </a:r>
          </a:p>
          <a:p>
            <a:pPr algn="l" eaLnBrk="1" hangingPunct="1">
              <a:defRPr/>
            </a:pPr>
            <a:r>
              <a:rPr lang="en-US" sz="2400" dirty="0" smtClean="0"/>
              <a:t>		    A small portion of the periodic table is</a:t>
            </a:r>
          </a:p>
          <a:p>
            <a:pPr algn="l" eaLnBrk="1" hangingPunct="1">
              <a:defRPr/>
            </a:pPr>
            <a:r>
              <a:rPr lang="en-US" sz="2400" dirty="0" smtClean="0"/>
              <a:t>		    shown above.  Which two elements 			     are in the same group or chemical 			     family?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400" dirty="0" smtClean="0"/>
              <a:t>fluorine and neon 		C. chlorine and argon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fluorine and chlorine</a:t>
            </a:r>
            <a:r>
              <a:rPr lang="en-US" sz="2400" dirty="0" smtClean="0"/>
              <a:t>	D. sulfur and chlorine</a:t>
            </a:r>
          </a:p>
          <a:p>
            <a:pPr marL="457200" indent="-457200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A sample of silver has a volume of 4.0 cm3 and a mass of 42 g. What is the density of silver?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400" dirty="0" smtClean="0"/>
              <a:t>				C. 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			</a:t>
            </a:r>
            <a:r>
              <a:rPr lang="en-US" sz="2400" dirty="0" smtClean="0"/>
              <a:t>	D.  </a:t>
            </a:r>
          </a:p>
          <a:p>
            <a:pPr algn="l" eaLnBrk="1" hangingPunct="1">
              <a:defRPr/>
            </a:pPr>
            <a:endParaRPr lang="en-US" sz="2400" dirty="0" smtClean="0"/>
          </a:p>
          <a:p>
            <a:pPr marL="457200" indent="-457200" algn="l" eaLnBrk="1" hangingPunct="1">
              <a:defRPr/>
            </a:pPr>
            <a:endParaRPr lang="en-US" sz="2400" dirty="0" smtClean="0"/>
          </a:p>
        </p:txBody>
      </p:sp>
      <p:pic>
        <p:nvPicPr>
          <p:cNvPr id="61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2514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1981200" y="5486400"/>
          <a:ext cx="1600200" cy="542925"/>
        </p:xfrm>
        <a:graphic>
          <a:graphicData uri="http://schemas.openxmlformats.org/presentationml/2006/ole">
            <p:oleObj spid="_x0000_s6146" name="Equation" r:id="rId4" imgW="672840" imgH="228600" progId="Equation.3">
              <p:embed/>
            </p:oleObj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5562600" y="5105400"/>
          <a:ext cx="1143000" cy="457200"/>
        </p:xfrm>
        <a:graphic>
          <a:graphicData uri="http://schemas.openxmlformats.org/presentationml/2006/ole">
            <p:oleObj spid="_x0000_s6147" name="Equation" r:id="rId5" imgW="571320" imgH="228600" progId="Equation.3">
              <p:embed/>
            </p:oleObj>
          </a:graphicData>
        </a:graphic>
      </p:graphicFrame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1981200" y="5105400"/>
          <a:ext cx="1447800" cy="498475"/>
        </p:xfrm>
        <a:graphic>
          <a:graphicData uri="http://schemas.openxmlformats.org/presentationml/2006/ole">
            <p:oleObj spid="_x0000_s6148" name="Equation" r:id="rId6" imgW="609480" imgH="228600" progId="Equation.3">
              <p:embed/>
            </p:oleObj>
          </a:graphicData>
        </a:graphic>
      </p:graphicFrame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5562600" y="5486400"/>
          <a:ext cx="1219200" cy="501650"/>
        </p:xfrm>
        <a:graphic>
          <a:graphicData uri="http://schemas.openxmlformats.org/presentationml/2006/ole">
            <p:oleObj spid="_x0000_s6149" name="Equation" r:id="rId7" imgW="583920" imgH="228600" progId="Equation.3">
              <p:embed/>
            </p:oleObj>
          </a:graphicData>
        </a:graphic>
      </p:graphicFrame>
      <p:sp>
        <p:nvSpPr>
          <p:cNvPr id="6153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23,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8001000" cy="4648200"/>
          </a:xfrm>
        </p:spPr>
        <p:txBody>
          <a:bodyPr/>
          <a:lstStyle/>
          <a:p>
            <a:pPr marL="457200" indent="-457200" algn="l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2400" dirty="0" smtClean="0"/>
              <a:t>Which of these statements about chemical reactions is true?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A. Products are changed into reactants.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B. The mass of products is less than the mass of reactants.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C. Products and reactants contain the same total number of atoms.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D. The molecules of products are larger than the molecules of reactants.</a:t>
            </a:r>
          </a:p>
          <a:p>
            <a:pPr marL="457200" indent="-457200" algn="l" eaLnBrk="1" hangingPunct="1">
              <a:spcBef>
                <a:spcPts val="400"/>
              </a:spcBef>
              <a:buFont typeface="+mj-lt"/>
              <a:buAutoNum type="arabicPeriod" startAt="2"/>
              <a:defRPr/>
            </a:pPr>
            <a:r>
              <a:rPr lang="en-US" sz="2400" dirty="0" smtClean="0"/>
              <a:t>If you heat a liquid to determine the temperature at which it changes to a gas, you are measuring 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A. a physical property called boiling point.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B. a chemical property called reactivity.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C. a physical property called conductivity.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D. a chemical property of reaction with acids.</a:t>
            </a:r>
          </a:p>
        </p:txBody>
      </p:sp>
      <p:sp>
        <p:nvSpPr>
          <p:cNvPr id="2867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24,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Tuesday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8001000" cy="4648200"/>
          </a:xfrm>
        </p:spPr>
        <p:txBody>
          <a:bodyPr/>
          <a:lstStyle/>
          <a:p>
            <a:pPr marL="457200" indent="-457200" algn="l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2400" dirty="0" smtClean="0"/>
              <a:t>Which of these statements about chemical reactions is true?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A. Products are changed into reactants.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B. The mass of products is less than the mass of reactants.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C. Products and reactants contain the same total number of atoms.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D. The molecules of products are larger than the molecules of reactants.</a:t>
            </a:r>
          </a:p>
          <a:p>
            <a:pPr marL="457200" indent="-457200" algn="l" eaLnBrk="1" hangingPunct="1">
              <a:spcBef>
                <a:spcPts val="400"/>
              </a:spcBef>
              <a:buFont typeface="+mj-lt"/>
              <a:buAutoNum type="arabicPeriod" startAt="2"/>
              <a:defRPr/>
            </a:pPr>
            <a:r>
              <a:rPr lang="en-US" sz="2400" dirty="0" smtClean="0"/>
              <a:t>If you heat a liquid to determine the temperature at which it changes to a gas, you are measuring 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A. a physical property called boiling point.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B. a chemical property called reactivity.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C. a physical property called conductivity.</a:t>
            </a:r>
          </a:p>
          <a:p>
            <a:pPr marL="457200" algn="l" eaLnBrk="1" hangingPunct="1">
              <a:spcBef>
                <a:spcPts val="400"/>
              </a:spcBef>
              <a:defRPr/>
            </a:pPr>
            <a:r>
              <a:rPr lang="en-US" sz="2400" dirty="0" smtClean="0"/>
              <a:t>D. a chemical property of reaction with acids.</a:t>
            </a:r>
          </a:p>
        </p:txBody>
      </p:sp>
      <p:sp>
        <p:nvSpPr>
          <p:cNvPr id="2969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24,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Tuesday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Which state of matter has a definite volume but NOT a definite shape?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A. solid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B. liquid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C. gas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D. Plasma</a:t>
            </a:r>
          </a:p>
          <a:p>
            <a:pPr marL="457200" algn="l" eaLnBrk="1" hangingPunct="1">
              <a:defRPr/>
            </a:pPr>
            <a:endParaRPr lang="en-US" sz="1000" dirty="0" smtClean="0"/>
          </a:p>
          <a:p>
            <a:pPr marL="457200" indent="-457200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Soil is made up of pieces of rocks, wood, decayed plants, and many other materials. What is soil?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A. an atom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B. an element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C. a compound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D. a mixture</a:t>
            </a:r>
          </a:p>
        </p:txBody>
      </p:sp>
      <p:sp>
        <p:nvSpPr>
          <p:cNvPr id="3072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25,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Wednesday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Which state of matter has a definite volume but NOT a definite shape?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A. solid</a:t>
            </a:r>
          </a:p>
          <a:p>
            <a:pPr marL="457200" algn="l"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B. liquid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C. gas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D. Plasma</a:t>
            </a:r>
          </a:p>
          <a:p>
            <a:pPr marL="457200" algn="l" eaLnBrk="1" hangingPunct="1">
              <a:defRPr/>
            </a:pPr>
            <a:endParaRPr lang="en-US" sz="1000" dirty="0" smtClean="0"/>
          </a:p>
          <a:p>
            <a:pPr marL="457200" indent="-457200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Soil is made up of pieces of rocks, wood, decayed plants, and many other materials. What is soil?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A. an atom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B. an element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C. a compound</a:t>
            </a:r>
          </a:p>
          <a:p>
            <a:pPr marL="457200" algn="l"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D. a mixture</a:t>
            </a:r>
          </a:p>
        </p:txBody>
      </p:sp>
      <p:sp>
        <p:nvSpPr>
          <p:cNvPr id="3174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25,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Wednesday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Which of these is NOT a particle found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in an atom?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r>
              <a:rPr lang="en-US" sz="2400" dirty="0" smtClean="0"/>
              <a:t>A. proton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r>
              <a:rPr lang="en-US" sz="2400" dirty="0" smtClean="0"/>
              <a:t>B. electron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r>
              <a:rPr lang="en-US" sz="2400" dirty="0" smtClean="0"/>
              <a:t>C. molecule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r>
              <a:rPr lang="en-US" sz="2400" dirty="0" smtClean="0"/>
              <a:t>D. neutron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endParaRPr lang="en-US" sz="2400" dirty="0" smtClean="0"/>
          </a:p>
          <a:p>
            <a:pPr marL="457200" indent="-457200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Which of these is a physical change?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A. forming a Precipitate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B. rusting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C. melting a solid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D. burning</a:t>
            </a:r>
          </a:p>
        </p:txBody>
      </p:sp>
      <p:sp>
        <p:nvSpPr>
          <p:cNvPr id="3277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26,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Thursday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January 6, 2012</a:t>
            </a:r>
            <a:br>
              <a:rPr lang="en-US" smtClean="0"/>
            </a:br>
            <a:r>
              <a:rPr lang="en-US" smtClean="0"/>
              <a:t>Friday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8077200" cy="53340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b="1" dirty="0" smtClean="0">
                <a:cs typeface="Times New Roman" pitchFamily="18" charset="0"/>
              </a:rPr>
              <a:t>The structural model below represents carbon dioxide. 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1200" b="1" dirty="0" smtClean="0">
              <a:cs typeface="Times New Roman" pitchFamily="18" charset="0"/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1200" b="1" dirty="0" smtClean="0">
              <a:cs typeface="Times New Roman" pitchFamily="18" charset="0"/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1200" b="1" dirty="0" smtClean="0"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en-US" sz="2400" b="1" dirty="0" smtClean="0">
                <a:cs typeface="Times New Roman" pitchFamily="18" charset="0"/>
              </a:rPr>
              <a:t>The lines indicate chemical bonds. How should carbon dioxide be classified?</a:t>
            </a:r>
          </a:p>
          <a:p>
            <a:pPr marL="800100" lvl="1" indent="-342900" algn="l" eaLnBrk="1" hangingPunct="1">
              <a:buFontTx/>
              <a:buAutoNum type="alphaUcPeriod"/>
              <a:defRPr/>
            </a:pPr>
            <a:r>
              <a:rPr lang="en-US" sz="2400" b="1" dirty="0" smtClean="0">
                <a:cs typeface="Times New Roman" pitchFamily="18" charset="0"/>
              </a:rPr>
              <a:t>atom			C. element</a:t>
            </a:r>
          </a:p>
          <a:p>
            <a:pPr marL="800100" lvl="1" indent="-342900" algn="l" eaLnBrk="1" hangingPunct="1">
              <a:buFontTx/>
              <a:buAutoNum type="alphaUcPeriod"/>
              <a:defRPr/>
            </a:pPr>
            <a:r>
              <a:rPr lang="en-US" sz="2400" b="1" dirty="0" smtClean="0">
                <a:cs typeface="Times New Roman" pitchFamily="18" charset="0"/>
              </a:rPr>
              <a:t>Compound		D. solution</a:t>
            </a:r>
          </a:p>
          <a:p>
            <a:pPr marL="342900" indent="-342900" algn="l" eaLnBrk="1" hangingPunct="1">
              <a:defRPr/>
            </a:pPr>
            <a:r>
              <a:rPr lang="en-US" sz="2400" b="1" dirty="0" smtClean="0">
                <a:cs typeface="Times New Roman" pitchFamily="18" charset="0"/>
              </a:rPr>
              <a:t>2.  An unknown substance is provided in a science class.  It consists of particles that are different colors and different sizes and are unevenly distributed throughout the substance. This substance is</a:t>
            </a:r>
          </a:p>
          <a:p>
            <a:pPr algn="l" eaLnBrk="1" hangingPunct="1">
              <a:defRPr/>
            </a:pPr>
            <a:r>
              <a:rPr lang="en-US" sz="2400" b="1" dirty="0" smtClean="0">
                <a:cs typeface="Times New Roman" pitchFamily="18" charset="0"/>
              </a:rPr>
              <a:t>	A. an element.		C. a mixture.</a:t>
            </a:r>
          </a:p>
          <a:p>
            <a:pPr algn="l" eaLnBrk="1" hangingPunct="1">
              <a:defRPr/>
            </a:pPr>
            <a:r>
              <a:rPr lang="en-US" sz="2400" b="1" dirty="0" smtClean="0">
                <a:cs typeface="Times New Roman" pitchFamily="18" charset="0"/>
              </a:rPr>
              <a:t>	B. a compound.		D. a solution.</a:t>
            </a:r>
          </a:p>
          <a:p>
            <a:pPr algn="l" eaLnBrk="1" hangingPunct="1">
              <a:defRPr/>
            </a:pPr>
            <a:endParaRPr lang="en-US" sz="2400" dirty="0" smtClean="0">
              <a:cs typeface="Times New Roman" pitchFamily="18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05000"/>
            <a:ext cx="12668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46482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Which of these is NOT a particle found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in an atom?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r>
              <a:rPr lang="en-US" sz="2400" dirty="0" smtClean="0"/>
              <a:t>A. proton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r>
              <a:rPr lang="en-US" sz="2400" dirty="0" smtClean="0"/>
              <a:t>B. electron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C. molecule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r>
              <a:rPr lang="en-US" sz="2400" dirty="0" smtClean="0"/>
              <a:t>D. neutron</a:t>
            </a:r>
          </a:p>
          <a:p>
            <a:pPr marL="457200" algn="l" eaLnBrk="1" hangingPunct="1">
              <a:tabLst>
                <a:tab pos="457200" algn="l"/>
              </a:tabLst>
              <a:defRPr/>
            </a:pPr>
            <a:endParaRPr lang="en-US" sz="2400" dirty="0" smtClean="0"/>
          </a:p>
          <a:p>
            <a:pPr marL="457200" indent="-457200" algn="l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Which of these is a physical change?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A. forming a Precipitate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B. rusting</a:t>
            </a:r>
          </a:p>
          <a:p>
            <a:pPr marL="457200" algn="l"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C. melting a solid</a:t>
            </a:r>
          </a:p>
          <a:p>
            <a:pPr marL="457200" algn="l" eaLnBrk="1" hangingPunct="1">
              <a:defRPr/>
            </a:pPr>
            <a:r>
              <a:rPr lang="en-US" sz="2400" dirty="0" smtClean="0"/>
              <a:t>D. burning</a:t>
            </a:r>
          </a:p>
        </p:txBody>
      </p:sp>
      <p:sp>
        <p:nvSpPr>
          <p:cNvPr id="3379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26,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Thursday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February 21, 2011</a:t>
            </a:r>
            <a:br>
              <a:rPr lang="en-US" smtClean="0"/>
            </a:br>
            <a:r>
              <a:rPr lang="en-US" smtClean="0"/>
              <a:t>Monday</a:t>
            </a:r>
          </a:p>
        </p:txBody>
      </p:sp>
      <p:sp>
        <p:nvSpPr>
          <p:cNvPr id="34819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696200" cy="4648200"/>
          </a:xfrm>
        </p:spPr>
        <p:txBody>
          <a:bodyPr/>
          <a:lstStyle/>
          <a:p>
            <a:pPr eaLnBrk="1" hangingPunct="1"/>
            <a:r>
              <a:rPr lang="en-US" sz="2400" smtClean="0"/>
              <a:t>NO School</a:t>
            </a:r>
          </a:p>
          <a:p>
            <a:pPr eaLnBrk="1" hangingPunct="1"/>
            <a:r>
              <a:rPr lang="en-US" sz="2400" smtClean="0"/>
              <a:t>President’s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>
          <a:xfrm>
            <a:off x="1066800" y="1219200"/>
            <a:ext cx="7696200" cy="4648200"/>
          </a:xfrm>
        </p:spPr>
        <p:txBody>
          <a:bodyPr/>
          <a:lstStyle/>
          <a:p>
            <a:pPr marL="3429000" indent="-457200" algn="l">
              <a:buFont typeface="+mj-lt"/>
              <a:buAutoNum type="arabicPeriod"/>
              <a:defRPr/>
            </a:pPr>
            <a:r>
              <a:rPr lang="en-US" sz="2400" dirty="0" smtClean="0"/>
              <a:t>How far did the runner go in l0 seconds?</a:t>
            </a:r>
          </a:p>
          <a:p>
            <a:pPr algn="r">
              <a:defRPr/>
            </a:pPr>
            <a:r>
              <a:rPr lang="en-US" sz="2400" dirty="0" smtClean="0"/>
              <a:t>		A. 10 meters 	        C. 30 meters</a:t>
            </a:r>
          </a:p>
          <a:p>
            <a:pPr algn="r">
              <a:defRPr/>
            </a:pPr>
            <a:r>
              <a:rPr lang="en-US" sz="2400" dirty="0" smtClean="0"/>
              <a:t>		B. 20 meters 	        D. 40 meters</a:t>
            </a:r>
          </a:p>
          <a:p>
            <a:pPr>
              <a:defRPr/>
            </a:pPr>
            <a:endParaRPr lang="en-US" sz="2400" dirty="0" smtClean="0"/>
          </a:p>
          <a:p>
            <a:pPr marL="3489325" indent="-457200" algn="l">
              <a:buFont typeface="+mj-lt"/>
              <a:buAutoNum type="arabicPeriod" startAt="2"/>
              <a:defRPr/>
            </a:pPr>
            <a:r>
              <a:rPr lang="en-US" sz="2400" dirty="0" smtClean="0"/>
              <a:t>How long did the runner take to go 30 meters?</a:t>
            </a:r>
          </a:p>
          <a:p>
            <a:pPr>
              <a:defRPr/>
            </a:pPr>
            <a:r>
              <a:rPr lang="en-US" sz="2400" dirty="0" smtClean="0"/>
              <a:t>  </a:t>
            </a:r>
          </a:p>
          <a:p>
            <a:pPr marL="457200" indent="-457200" algn="r">
              <a:buFontTx/>
              <a:buAutoNum type="alphaUcPeriod"/>
              <a:defRPr/>
            </a:pPr>
            <a:r>
              <a:rPr lang="en-US" sz="2400" dirty="0" smtClean="0"/>
              <a:t>9 seconds            C. 35 seconds</a:t>
            </a:r>
          </a:p>
          <a:p>
            <a:pPr marL="457200" indent="-457200" algn="r">
              <a:defRPr/>
            </a:pPr>
            <a:r>
              <a:rPr lang="en-US" sz="2400" dirty="0" smtClean="0"/>
              <a:t>  B. 7.5 seconds            D. 5 seconds</a:t>
            </a:r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013" y="1371600"/>
            <a:ext cx="31638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27,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>
          <a:xfrm>
            <a:off x="1066800" y="1219200"/>
            <a:ext cx="7696200" cy="4648200"/>
          </a:xfrm>
        </p:spPr>
        <p:txBody>
          <a:bodyPr/>
          <a:lstStyle/>
          <a:p>
            <a:pPr marL="3429000" indent="-457200" algn="l">
              <a:buFont typeface="+mj-lt"/>
              <a:buAutoNum type="arabicPeriod"/>
              <a:defRPr/>
            </a:pPr>
            <a:r>
              <a:rPr lang="en-US" sz="2400" dirty="0" smtClean="0"/>
              <a:t>How far did the runner go in l0 seconds?</a:t>
            </a:r>
          </a:p>
          <a:p>
            <a:pPr algn="r">
              <a:defRPr/>
            </a:pPr>
            <a:r>
              <a:rPr lang="en-US" sz="2400" dirty="0" smtClean="0"/>
              <a:t>		A. 10 meters 	C. 30 meters</a:t>
            </a:r>
          </a:p>
          <a:p>
            <a:pPr algn="r">
              <a:defRPr/>
            </a:pPr>
            <a:r>
              <a:rPr lang="en-US" sz="2400" dirty="0" smtClean="0"/>
              <a:t>		B. 20 meters 	</a:t>
            </a:r>
            <a:r>
              <a:rPr lang="en-US" sz="2400" dirty="0" smtClean="0">
                <a:solidFill>
                  <a:srgbClr val="FF0000"/>
                </a:solidFill>
              </a:rPr>
              <a:t>D. 40 meters</a:t>
            </a:r>
          </a:p>
          <a:p>
            <a:pPr>
              <a:defRPr/>
            </a:pPr>
            <a:endParaRPr lang="en-US" sz="2400" dirty="0" smtClean="0"/>
          </a:p>
          <a:p>
            <a:pPr marL="3489325" indent="-457200" algn="l">
              <a:buFont typeface="+mj-lt"/>
              <a:buAutoNum type="arabicPeriod" startAt="2"/>
              <a:defRPr/>
            </a:pPr>
            <a:r>
              <a:rPr lang="en-US" sz="2400" dirty="0" smtClean="0"/>
              <a:t>How long did the runner take to go 30 meters?</a:t>
            </a:r>
          </a:p>
          <a:p>
            <a:pPr>
              <a:defRPr/>
            </a:pPr>
            <a:r>
              <a:rPr lang="en-US" sz="2400" dirty="0" smtClean="0"/>
              <a:t>  </a:t>
            </a:r>
          </a:p>
          <a:p>
            <a:pPr marL="457200" indent="-457200" algn="r">
              <a:buFontTx/>
              <a:buAutoNum type="alphaUcPeriod"/>
              <a:defRPr/>
            </a:pPr>
            <a:r>
              <a:rPr lang="en-US" sz="2400" dirty="0" smtClean="0"/>
              <a:t>9 seconds            C. 35 seconds</a:t>
            </a:r>
          </a:p>
          <a:p>
            <a:pPr marL="457200" indent="-457200" algn="r">
              <a:defRPr/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B. 7.5 seconds</a:t>
            </a:r>
            <a:r>
              <a:rPr lang="en-US" sz="2400" dirty="0" smtClean="0"/>
              <a:t>            D. 5 seconds</a:t>
            </a: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013" y="1371600"/>
            <a:ext cx="31638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27,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562600"/>
          </a:xfrm>
        </p:spPr>
        <p:txBody>
          <a:bodyPr/>
          <a:lstStyle/>
          <a:p>
            <a:pPr marL="3368675" indent="-457200" algn="l">
              <a:buFont typeface="+mj-lt"/>
              <a:buAutoNum type="arabicPeriod"/>
              <a:defRPr/>
            </a:pPr>
            <a:r>
              <a:rPr lang="en-US" sz="2400" dirty="0" smtClean="0"/>
              <a:t>What is the velocity of the runner in the time from 5 seconds to 10 seconds if the runner is moving due north?</a:t>
            </a:r>
          </a:p>
          <a:p>
            <a:pPr marL="2911475" algn="r">
              <a:defRPr/>
            </a:pPr>
            <a:r>
              <a:rPr lang="en-US" sz="2400" dirty="0" smtClean="0"/>
              <a:t> A. 4 m/s south  	C. 20 m/s south</a:t>
            </a:r>
          </a:p>
          <a:p>
            <a:pPr algn="r">
              <a:defRPr/>
            </a:pPr>
            <a:r>
              <a:rPr lang="en-US" sz="2400" dirty="0" smtClean="0"/>
              <a:t>   B. 4 m/s north	D. 20 m/s north</a:t>
            </a:r>
          </a:p>
          <a:p>
            <a:pPr algn="r">
              <a:defRPr/>
            </a:pPr>
            <a:endParaRPr lang="en-US" sz="2400" dirty="0" smtClean="0"/>
          </a:p>
          <a:p>
            <a:pPr algn="r"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400" dirty="0" smtClean="0"/>
              <a:t>What happens to the motion of an object when the forces acting on it are balanced?</a:t>
            </a:r>
          </a:p>
          <a:p>
            <a:pPr marL="457200" indent="-457200" algn="l">
              <a:buFontTx/>
              <a:buAutoNum type="alphaUcPeriod"/>
              <a:defRPr/>
            </a:pPr>
            <a:r>
              <a:rPr lang="en-US" sz="2400" dirty="0" smtClean="0"/>
              <a:t>The motion changes direction.	C. The motion speeds up.</a:t>
            </a:r>
          </a:p>
          <a:p>
            <a:pPr marL="457200" indent="-457200" algn="l">
              <a:defRPr/>
            </a:pPr>
            <a:r>
              <a:rPr lang="en-US" sz="2400" dirty="0" smtClean="0"/>
              <a:t>B. The motion does not change.  	D. The motion slows down.</a:t>
            </a:r>
          </a:p>
          <a:p>
            <a:pPr marL="457200" indent="-457200" algn="l">
              <a:defRPr/>
            </a:pPr>
            <a:endParaRPr lang="en-US" sz="2400" dirty="0" smtClean="0"/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32146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30,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562600"/>
          </a:xfrm>
        </p:spPr>
        <p:txBody>
          <a:bodyPr/>
          <a:lstStyle/>
          <a:p>
            <a:pPr marL="3368675" indent="-457200" algn="l">
              <a:buFont typeface="+mj-lt"/>
              <a:buAutoNum type="arabicPeriod"/>
              <a:defRPr/>
            </a:pPr>
            <a:r>
              <a:rPr lang="en-US" sz="2400" dirty="0" smtClean="0"/>
              <a:t>What is the velocity of the runner in the time from 5 seconds to 10 seconds if the runner is moving due north?</a:t>
            </a:r>
          </a:p>
          <a:p>
            <a:pPr marL="2911475" algn="r">
              <a:defRPr/>
            </a:pPr>
            <a:r>
              <a:rPr lang="en-US" sz="2400" dirty="0" smtClean="0"/>
              <a:t> A. 4 m/s south  	C. 20 m/s south</a:t>
            </a:r>
          </a:p>
          <a:p>
            <a:pPr algn="r">
              <a:defRPr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B. 4 m/s north</a:t>
            </a:r>
            <a:r>
              <a:rPr lang="en-US" sz="2400" dirty="0" smtClean="0"/>
              <a:t>	D. 20 m/s north</a:t>
            </a:r>
          </a:p>
          <a:p>
            <a:pPr algn="r">
              <a:defRPr/>
            </a:pPr>
            <a:endParaRPr lang="en-US" sz="2400" dirty="0" smtClean="0"/>
          </a:p>
          <a:p>
            <a:pPr algn="r"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400" dirty="0" smtClean="0"/>
              <a:t>What happens to the motion of an object when the forces acting on it are balanced?</a:t>
            </a:r>
          </a:p>
          <a:p>
            <a:pPr marL="457200" indent="-457200" algn="l">
              <a:buFontTx/>
              <a:buAutoNum type="alphaUcPeriod"/>
              <a:defRPr/>
            </a:pPr>
            <a:r>
              <a:rPr lang="en-US" sz="2400" dirty="0" smtClean="0"/>
              <a:t>The motion changes direction.	C. The motion speeds up.</a:t>
            </a:r>
          </a:p>
          <a:p>
            <a:pPr marL="457200" indent="-457200" algn="l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B. The motion does not change.  </a:t>
            </a:r>
            <a:r>
              <a:rPr lang="en-US" sz="2400" dirty="0" smtClean="0"/>
              <a:t>	D. The motion slows down.</a:t>
            </a:r>
          </a:p>
          <a:p>
            <a:pPr marL="457200" indent="-457200" algn="l">
              <a:defRPr/>
            </a:pPr>
            <a:endParaRPr lang="en-US" sz="2400" dirty="0" smtClean="0"/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32146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30,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>
          <a:xfrm>
            <a:off x="1066800" y="1371600"/>
            <a:ext cx="7848600" cy="46482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What happens to an object if the forces acting on it are unbalanced?</a:t>
            </a:r>
          </a:p>
          <a:p>
            <a:pPr algn="l">
              <a:buFontTx/>
              <a:buAutoNum type="alphaUcPeriod"/>
              <a:defRPr/>
            </a:pPr>
            <a:r>
              <a:rPr lang="en-US" sz="2400" dirty="0" smtClean="0"/>
              <a:t>Its motion changes.		C. Its motion does not change. </a:t>
            </a:r>
          </a:p>
          <a:p>
            <a:pPr algn="l">
              <a:defRPr/>
            </a:pPr>
            <a:r>
              <a:rPr lang="en-US" sz="2400" dirty="0" smtClean="0"/>
              <a:t>B. The net force is zero.          D. The object always comes to a 				     stop.</a:t>
            </a:r>
          </a:p>
          <a:p>
            <a:pPr algn="l"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400" dirty="0" smtClean="0"/>
              <a:t>How is an object's mass related to the force needed to accelerate the object?</a:t>
            </a:r>
          </a:p>
          <a:p>
            <a:pPr algn="l">
              <a:defRPr/>
            </a:pPr>
            <a:r>
              <a:rPr lang="en-US" sz="2400" dirty="0" smtClean="0"/>
              <a:t>A. Mass is not related to the force needed.</a:t>
            </a:r>
          </a:p>
          <a:p>
            <a:pPr algn="l">
              <a:defRPr/>
            </a:pPr>
            <a:r>
              <a:rPr lang="en-US" sz="2400" dirty="0" smtClean="0"/>
              <a:t>B. The smaller the mass, the greater the force needed.</a:t>
            </a:r>
          </a:p>
          <a:p>
            <a:pPr algn="l">
              <a:defRPr/>
            </a:pPr>
            <a:r>
              <a:rPr lang="en-US" sz="2400" dirty="0" smtClean="0"/>
              <a:t>C. The greater the mass, the greater the force needed.</a:t>
            </a:r>
          </a:p>
          <a:p>
            <a:pPr algn="l">
              <a:defRPr/>
            </a:pPr>
            <a:r>
              <a:rPr lang="en-US" sz="2400" dirty="0" smtClean="0"/>
              <a:t>D. The greater the mass, the smaller the force needed.</a:t>
            </a:r>
          </a:p>
        </p:txBody>
      </p:sp>
      <p:sp>
        <p:nvSpPr>
          <p:cNvPr id="3993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31,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Tuesday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>
          <a:xfrm>
            <a:off x="1066800" y="1371600"/>
            <a:ext cx="7848600" cy="46482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What happens to an object if the forces acting on it are unbalanced?</a:t>
            </a:r>
          </a:p>
          <a:p>
            <a:pPr algn="l">
              <a:buFontTx/>
              <a:buAutoNum type="alphaUcPeriod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Its motion changes.	</a:t>
            </a:r>
            <a:r>
              <a:rPr lang="en-US" sz="2400" dirty="0" smtClean="0"/>
              <a:t>	C. Its motion does not change. </a:t>
            </a:r>
          </a:p>
          <a:p>
            <a:pPr algn="l">
              <a:defRPr/>
            </a:pPr>
            <a:r>
              <a:rPr lang="en-US" sz="2400" dirty="0" smtClean="0"/>
              <a:t>B. The net force is zero.          D. The object always comes to a 				     stop.</a:t>
            </a:r>
          </a:p>
          <a:p>
            <a:pPr algn="l"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400" dirty="0" smtClean="0"/>
              <a:t>How is an object's mass related to the force needed to accelerate the object?</a:t>
            </a:r>
          </a:p>
          <a:p>
            <a:pPr algn="l">
              <a:defRPr/>
            </a:pPr>
            <a:r>
              <a:rPr lang="en-US" sz="2400" dirty="0" smtClean="0"/>
              <a:t>A. Mass is not related to the force needed.</a:t>
            </a:r>
          </a:p>
          <a:p>
            <a:pPr algn="l">
              <a:defRPr/>
            </a:pPr>
            <a:r>
              <a:rPr lang="en-US" sz="2400" dirty="0" smtClean="0"/>
              <a:t>B. The smaller the mass, the greater the force needed.</a:t>
            </a:r>
          </a:p>
          <a:p>
            <a:pPr algn="l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C. The greater the mass, the greater the force needed.</a:t>
            </a:r>
          </a:p>
          <a:p>
            <a:pPr algn="l">
              <a:defRPr/>
            </a:pPr>
            <a:r>
              <a:rPr lang="en-US" sz="2400" dirty="0" smtClean="0"/>
              <a:t>D. The greater the mass, the smaller the force needed.</a:t>
            </a:r>
          </a:p>
        </p:txBody>
      </p:sp>
      <p:sp>
        <p:nvSpPr>
          <p:cNvPr id="4096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31,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Tuesday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February 1, 2012</a:t>
            </a:r>
            <a:br>
              <a:rPr lang="en-US" smtClean="0"/>
            </a:br>
            <a:r>
              <a:rPr lang="en-US" smtClean="0"/>
              <a:t>Wednesday</a:t>
            </a:r>
          </a:p>
        </p:txBody>
      </p:sp>
      <p:sp>
        <p:nvSpPr>
          <p:cNvPr id="36867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7924800" cy="46482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A student pushes four different balls with a rubber-tipped stick. Which ball has the greatest inertia?</a:t>
            </a:r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400" dirty="0" smtClean="0"/>
              <a:t>A person produces the least friction moving across which of these surfaces?</a:t>
            </a:r>
          </a:p>
          <a:p>
            <a:pPr algn="l">
              <a:defRPr/>
            </a:pPr>
            <a:r>
              <a:rPr lang="en-US" sz="2400" dirty="0" smtClean="0"/>
              <a:t>	A. carpet 		C. sand</a:t>
            </a:r>
          </a:p>
          <a:p>
            <a:pPr algn="l">
              <a:defRPr/>
            </a:pPr>
            <a:r>
              <a:rPr lang="en-US" sz="2400" dirty="0" smtClean="0"/>
              <a:t>	B. ice 			D. wood floor</a:t>
            </a:r>
          </a:p>
          <a:p>
            <a:pPr marL="457200" indent="-457200" algn="l">
              <a:defRPr/>
            </a:pPr>
            <a:endParaRPr lang="en-US" sz="2400" dirty="0" smtClean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65532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7924800" cy="46482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400" dirty="0" smtClean="0"/>
              <a:t>A student pushes four different balls with a rubber-tipped stick. Which ball has the greatest inertia?</a:t>
            </a:r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 algn="l">
              <a:defRPr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400" dirty="0" smtClean="0"/>
              <a:t>A person produces the least friction moving across which of these surfaces?</a:t>
            </a:r>
          </a:p>
          <a:p>
            <a:pPr algn="l">
              <a:defRPr/>
            </a:pPr>
            <a:r>
              <a:rPr lang="en-US" sz="2400" dirty="0" smtClean="0"/>
              <a:t>	A. carpet 		C. sand</a:t>
            </a:r>
          </a:p>
          <a:p>
            <a:pPr algn="l"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B. ice 	</a:t>
            </a:r>
            <a:r>
              <a:rPr lang="en-US" sz="2400" dirty="0" smtClean="0"/>
              <a:t>		D. wood floor</a:t>
            </a:r>
          </a:p>
          <a:p>
            <a:pPr marL="457200" indent="-457200" algn="l">
              <a:defRPr/>
            </a:pPr>
            <a:endParaRPr lang="en-US" sz="2400" dirty="0" smtClean="0"/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65532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143000" y="3886200"/>
            <a:ext cx="2743200" cy="1143000"/>
          </a:xfrm>
          <a:prstGeom prst="rect">
            <a:avLst/>
          </a:prstGeom>
          <a:solidFill>
            <a:srgbClr val="FF0000">
              <a:alpha val="4392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3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Wednesday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8077200" cy="5334000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b="1" dirty="0" smtClean="0">
                <a:cs typeface="Times New Roman" pitchFamily="18" charset="0"/>
              </a:rPr>
              <a:t>The structural model below represents carbon dioxide. 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1200" b="1" dirty="0" smtClean="0">
              <a:cs typeface="Times New Roman" pitchFamily="18" charset="0"/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1200" b="1" dirty="0" smtClean="0">
              <a:cs typeface="Times New Roman" pitchFamily="18" charset="0"/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sz="1200" b="1" dirty="0" smtClean="0"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en-US" sz="2400" b="1" dirty="0" smtClean="0">
                <a:cs typeface="Times New Roman" pitchFamily="18" charset="0"/>
              </a:rPr>
              <a:t>The lines indicate chemical bonds. How should carbon dioxide be classified?</a:t>
            </a:r>
          </a:p>
          <a:p>
            <a:pPr marL="800100" lvl="1" indent="-342900" algn="l" eaLnBrk="1" hangingPunct="1">
              <a:buFontTx/>
              <a:buAutoNum type="alphaUcPeriod"/>
              <a:defRPr/>
            </a:pPr>
            <a:r>
              <a:rPr lang="en-US" sz="2400" b="1" dirty="0" smtClean="0">
                <a:cs typeface="Times New Roman" pitchFamily="18" charset="0"/>
              </a:rPr>
              <a:t>atom			C. element</a:t>
            </a:r>
          </a:p>
          <a:p>
            <a:pPr marL="800100" lvl="1" indent="-342900" algn="l" eaLnBrk="1" hangingPunct="1">
              <a:buFontTx/>
              <a:buAutoNum type="alphaUcPeriod"/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Compound</a:t>
            </a:r>
            <a:r>
              <a:rPr lang="en-US" sz="2400" b="1" dirty="0" smtClean="0">
                <a:cs typeface="Times New Roman" pitchFamily="18" charset="0"/>
              </a:rPr>
              <a:t>		D. solution</a:t>
            </a:r>
          </a:p>
          <a:p>
            <a:pPr marL="342900" indent="-342900" algn="l" eaLnBrk="1" hangingPunct="1">
              <a:defRPr/>
            </a:pPr>
            <a:r>
              <a:rPr lang="en-US" sz="2400" b="1" dirty="0" smtClean="0">
                <a:cs typeface="Times New Roman" pitchFamily="18" charset="0"/>
              </a:rPr>
              <a:t>2.  An unknown substance is provided in a science class.  It consists of particles that are different colors and different sizes and are unevenly distributed throughout the substance. This substance is</a:t>
            </a:r>
          </a:p>
          <a:p>
            <a:pPr algn="l" eaLnBrk="1" hangingPunct="1">
              <a:defRPr/>
            </a:pPr>
            <a:r>
              <a:rPr lang="en-US" sz="2400" b="1" dirty="0" smtClean="0">
                <a:cs typeface="Times New Roman" pitchFamily="18" charset="0"/>
              </a:rPr>
              <a:t>	A. an element.		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C.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a mixture.</a:t>
            </a:r>
          </a:p>
          <a:p>
            <a:pPr algn="l" eaLnBrk="1" hangingPunct="1">
              <a:defRPr/>
            </a:pPr>
            <a:r>
              <a:rPr lang="en-US" sz="2400" b="1" dirty="0" smtClean="0">
                <a:cs typeface="Times New Roman" pitchFamily="18" charset="0"/>
              </a:rPr>
              <a:t>	B. a compound.		D. a solution.</a:t>
            </a:r>
          </a:p>
          <a:p>
            <a:pPr algn="l" eaLnBrk="1" hangingPunct="1">
              <a:defRPr/>
            </a:pPr>
            <a:endParaRPr lang="en-US" sz="2400" dirty="0" smtClean="0">
              <a:cs typeface="Times New Roman" pitchFamily="18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05000"/>
            <a:ext cx="12668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990600" y="152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6, 2012</a:t>
            </a:r>
            <a:b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46482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True or false  &amp; Why?</a:t>
            </a:r>
          </a:p>
          <a:p>
            <a:pPr algn="l" eaLnBrk="1" hangingPunct="1"/>
            <a:r>
              <a:rPr lang="en-US" sz="2800" smtClean="0"/>
              <a:t>Acceleration is the same as speed. 	</a:t>
            </a:r>
          </a:p>
          <a:p>
            <a:pPr algn="l" eaLnBrk="1" hangingPunct="1"/>
            <a:endParaRPr lang="en-US" sz="2800" smtClean="0"/>
          </a:p>
          <a:p>
            <a:pPr algn="l" eaLnBrk="1" hangingPunct="1"/>
            <a:endParaRPr lang="en-US" sz="2800" smtClean="0"/>
          </a:p>
          <a:p>
            <a:pPr algn="l" eaLnBrk="1" hangingPunct="1"/>
            <a:endParaRPr lang="en-US" sz="2800" smtClean="0"/>
          </a:p>
          <a:p>
            <a:pPr algn="l" eaLnBrk="1" hangingPunct="1"/>
            <a:r>
              <a:rPr lang="en-US" sz="2800" smtClean="0"/>
              <a:t>Acceleration always means that an object is speeding up. </a:t>
            </a:r>
            <a:r>
              <a:rPr lang="en-US" sz="2400" smtClean="0"/>
              <a:t>	</a:t>
            </a:r>
          </a:p>
          <a:p>
            <a:pPr algn="l" eaLnBrk="1" hangingPunct="1"/>
            <a:endParaRPr lang="en-US" sz="2400" smtClean="0"/>
          </a:p>
        </p:txBody>
      </p:sp>
      <p:sp>
        <p:nvSpPr>
          <p:cNvPr id="4403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Thursday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46482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True or false  &amp; Why?</a:t>
            </a:r>
          </a:p>
          <a:p>
            <a:pPr algn="l" eaLnBrk="1" hangingPunct="1"/>
            <a:r>
              <a:rPr lang="en-US" sz="2800" smtClean="0"/>
              <a:t>Acceleration is the same as speed.  F</a:t>
            </a:r>
          </a:p>
          <a:p>
            <a:pPr algn="l" eaLnBrk="1" hangingPunct="1"/>
            <a:r>
              <a:rPr lang="en-US" sz="2800" smtClean="0">
                <a:solidFill>
                  <a:srgbClr val="FF0000"/>
                </a:solidFill>
              </a:rPr>
              <a:t>Acceleration is the change of velocity of an object. Speed is the magnitude of the velocity; it indicates how fast the object is moving. 	</a:t>
            </a:r>
          </a:p>
          <a:p>
            <a:pPr algn="l" eaLnBrk="1" hangingPunct="1"/>
            <a:r>
              <a:rPr lang="en-US" sz="2800" smtClean="0"/>
              <a:t>	</a:t>
            </a:r>
          </a:p>
          <a:p>
            <a:pPr algn="l" eaLnBrk="1" hangingPunct="1"/>
            <a:r>
              <a:rPr lang="en-US" sz="2800" smtClean="0"/>
              <a:t>Acceleration always means that an object is speeding up. 	F</a:t>
            </a:r>
          </a:p>
          <a:p>
            <a:pPr algn="l" eaLnBrk="1" hangingPunct="1"/>
            <a:r>
              <a:rPr lang="en-US" sz="2800" smtClean="0">
                <a:solidFill>
                  <a:srgbClr val="FF0000"/>
                </a:solidFill>
              </a:rPr>
              <a:t>Objects can have a negative acceleration (a deceleration), which occurs when an object is slowing down. </a:t>
            </a:r>
            <a:r>
              <a:rPr lang="en-US" sz="2800" smtClean="0"/>
              <a:t>	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endParaRPr lang="en-US" sz="2400" smtClean="0"/>
          </a:p>
          <a:p>
            <a:pPr algn="l" eaLnBrk="1" hangingPunct="1"/>
            <a:endParaRPr lang="en-US" sz="2400" smtClean="0"/>
          </a:p>
        </p:txBody>
      </p:sp>
      <p:sp>
        <p:nvSpPr>
          <p:cNvPr id="4505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Thursday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54864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600" dirty="0" smtClean="0"/>
              <a:t>Air resistance is an example of</a:t>
            </a:r>
          </a:p>
          <a:p>
            <a:pPr algn="l">
              <a:defRPr/>
            </a:pPr>
            <a:r>
              <a:rPr lang="en-US" sz="2600" dirty="0" smtClean="0"/>
              <a:t>A. gravity.				 C. a net force.</a:t>
            </a:r>
          </a:p>
          <a:p>
            <a:pPr algn="l">
              <a:defRPr/>
            </a:pPr>
            <a:r>
              <a:rPr lang="en-US" sz="2600" dirty="0" smtClean="0"/>
              <a:t>B. a noncontact force.		 D. friction.</a:t>
            </a:r>
          </a:p>
          <a:p>
            <a:pPr algn="l">
              <a:defRPr/>
            </a:pPr>
            <a:endParaRPr lang="en-US" sz="26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600" dirty="0" smtClean="0"/>
              <a:t>Your mass increases as you grow. How does this affect the force of gravitational attraction between you and other objects?</a:t>
            </a:r>
          </a:p>
          <a:p>
            <a:pPr algn="l">
              <a:defRPr/>
            </a:pPr>
            <a:r>
              <a:rPr lang="en-US" sz="2600" dirty="0" smtClean="0"/>
              <a:t>A. The force increases.</a:t>
            </a:r>
          </a:p>
          <a:p>
            <a:pPr algn="l">
              <a:defRPr/>
            </a:pPr>
            <a:r>
              <a:rPr lang="en-US" sz="2600" dirty="0" smtClean="0"/>
              <a:t>B. The force decreases.</a:t>
            </a:r>
          </a:p>
          <a:p>
            <a:pPr algn="l">
              <a:defRPr/>
            </a:pPr>
            <a:r>
              <a:rPr lang="en-US" sz="2600" dirty="0" smtClean="0"/>
              <a:t>C. The force stays the same.</a:t>
            </a:r>
          </a:p>
          <a:p>
            <a:pPr algn="l">
              <a:defRPr/>
            </a:pPr>
            <a:r>
              <a:rPr lang="en-US" sz="2600" dirty="0" smtClean="0"/>
              <a:t>D. The force does not change without a change in distance.</a:t>
            </a:r>
          </a:p>
        </p:txBody>
      </p:sp>
      <p:sp>
        <p:nvSpPr>
          <p:cNvPr id="4608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3,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54864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600" dirty="0" smtClean="0"/>
              <a:t>Air resistance is an example of</a:t>
            </a:r>
          </a:p>
          <a:p>
            <a:pPr algn="l">
              <a:defRPr/>
            </a:pPr>
            <a:r>
              <a:rPr lang="en-US" sz="2600" dirty="0" smtClean="0"/>
              <a:t>A. gravity.				 C. a net force.</a:t>
            </a:r>
          </a:p>
          <a:p>
            <a:pPr algn="l">
              <a:defRPr/>
            </a:pPr>
            <a:r>
              <a:rPr lang="en-US" sz="2600" dirty="0" smtClean="0"/>
              <a:t>B. a noncontact force.		 </a:t>
            </a:r>
            <a:r>
              <a:rPr lang="en-US" sz="2600" dirty="0" smtClean="0">
                <a:solidFill>
                  <a:srgbClr val="FF0000"/>
                </a:solidFill>
              </a:rPr>
              <a:t>D. friction.</a:t>
            </a:r>
          </a:p>
          <a:p>
            <a:pPr algn="l">
              <a:defRPr/>
            </a:pPr>
            <a:endParaRPr lang="en-US" sz="26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600" dirty="0" smtClean="0"/>
              <a:t>Your mass increases as you grow. How does this affect the force of gravitational attraction between you and other objects?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A. The force increases.</a:t>
            </a:r>
          </a:p>
          <a:p>
            <a:pPr algn="l">
              <a:defRPr/>
            </a:pPr>
            <a:r>
              <a:rPr lang="en-US" sz="2600" dirty="0" smtClean="0"/>
              <a:t>B. The force decreases.</a:t>
            </a:r>
          </a:p>
          <a:p>
            <a:pPr algn="l">
              <a:defRPr/>
            </a:pPr>
            <a:r>
              <a:rPr lang="en-US" sz="2600" dirty="0" smtClean="0"/>
              <a:t>C. The force stays the same.</a:t>
            </a:r>
          </a:p>
          <a:p>
            <a:pPr algn="l">
              <a:defRPr/>
            </a:pPr>
            <a:r>
              <a:rPr lang="en-US" sz="2600" dirty="0" smtClean="0"/>
              <a:t>D. The force does not change without a change in distance.</a:t>
            </a:r>
          </a:p>
        </p:txBody>
      </p:sp>
      <p:sp>
        <p:nvSpPr>
          <p:cNvPr id="4710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3,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924800" cy="51816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600" dirty="0" smtClean="0"/>
              <a:t>Which two factors affect the gravitational attraction between two objects?</a:t>
            </a:r>
          </a:p>
          <a:p>
            <a:pPr algn="l">
              <a:defRPr/>
            </a:pPr>
            <a:r>
              <a:rPr lang="en-US" sz="2600" dirty="0" smtClean="0"/>
              <a:t>A. density and friction		C. mass and friction</a:t>
            </a:r>
          </a:p>
          <a:p>
            <a:pPr algn="l">
              <a:defRPr/>
            </a:pPr>
            <a:r>
              <a:rPr lang="en-US" sz="2600" dirty="0" smtClean="0"/>
              <a:t>B. density and distance		D. mass and distance</a:t>
            </a:r>
          </a:p>
          <a:p>
            <a:pPr algn="l">
              <a:defRPr/>
            </a:pPr>
            <a:endParaRPr lang="en-US" sz="26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600" dirty="0" smtClean="0"/>
              <a:t>A balloon is rubbed all over with wool. The balloon will now attract the wool because the balloon and the wool</a:t>
            </a:r>
          </a:p>
          <a:p>
            <a:pPr algn="l">
              <a:defRPr/>
            </a:pPr>
            <a:r>
              <a:rPr lang="en-US" sz="2600" dirty="0" smtClean="0"/>
              <a:t>A. are magnets.			C. have like charges.</a:t>
            </a:r>
          </a:p>
          <a:p>
            <a:pPr marL="4513263" indent="-4513263" algn="l">
              <a:defRPr/>
            </a:pPr>
            <a:r>
              <a:rPr lang="en-US" sz="2600" dirty="0" smtClean="0"/>
              <a:t>B. have opposite charges.	D. have neutral charges.</a:t>
            </a:r>
          </a:p>
          <a:p>
            <a:pPr algn="l">
              <a:defRPr/>
            </a:pPr>
            <a:endParaRPr lang="en-US" sz="2400" dirty="0" smtClean="0"/>
          </a:p>
        </p:txBody>
      </p:sp>
      <p:sp>
        <p:nvSpPr>
          <p:cNvPr id="4813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6,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924800" cy="51816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600" dirty="0" smtClean="0"/>
              <a:t>Which two factors affect the gravitational attraction between two objects?</a:t>
            </a:r>
          </a:p>
          <a:p>
            <a:pPr algn="l">
              <a:defRPr/>
            </a:pPr>
            <a:r>
              <a:rPr lang="en-US" sz="2600" dirty="0" smtClean="0"/>
              <a:t>A. density and friction		C. mass and friction</a:t>
            </a:r>
          </a:p>
          <a:p>
            <a:pPr algn="l">
              <a:defRPr/>
            </a:pPr>
            <a:r>
              <a:rPr lang="en-US" sz="2600" dirty="0" smtClean="0"/>
              <a:t>B. density and distance		</a:t>
            </a:r>
            <a:r>
              <a:rPr lang="en-US" sz="2600" dirty="0" smtClean="0">
                <a:solidFill>
                  <a:srgbClr val="FF0000"/>
                </a:solidFill>
              </a:rPr>
              <a:t>D. mass and distance</a:t>
            </a:r>
          </a:p>
          <a:p>
            <a:pPr algn="l">
              <a:defRPr/>
            </a:pPr>
            <a:endParaRPr lang="en-US" sz="26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600" dirty="0" smtClean="0"/>
              <a:t>A balloon is rubbed all over with wool. The balloon will now attract the wool because the balloon and the wool</a:t>
            </a:r>
          </a:p>
          <a:p>
            <a:pPr algn="l">
              <a:defRPr/>
            </a:pPr>
            <a:r>
              <a:rPr lang="en-US" sz="2600" dirty="0" smtClean="0"/>
              <a:t>A. are magnets.			C. have like charges.</a:t>
            </a:r>
          </a:p>
          <a:p>
            <a:pPr marL="4513263" indent="-4513263"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B. have opposite charges.</a:t>
            </a:r>
            <a:r>
              <a:rPr lang="en-US" sz="2600" dirty="0" smtClean="0"/>
              <a:t>	D. have neutral charges.</a:t>
            </a:r>
          </a:p>
          <a:p>
            <a:pPr algn="l">
              <a:defRPr/>
            </a:pPr>
            <a:endParaRPr lang="en-US" sz="2400" dirty="0" smtClean="0"/>
          </a:p>
        </p:txBody>
      </p:sp>
      <p:sp>
        <p:nvSpPr>
          <p:cNvPr id="4915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6,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696200" cy="46482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600" dirty="0" smtClean="0"/>
              <a:t>In a static discharge, which particles move from one object to another?</a:t>
            </a:r>
          </a:p>
          <a:p>
            <a:pPr algn="l">
              <a:defRPr/>
            </a:pPr>
            <a:r>
              <a:rPr lang="en-US" sz="2600" dirty="0" smtClean="0"/>
              <a:t>	A. Protons			C. electrons</a:t>
            </a:r>
          </a:p>
          <a:p>
            <a:pPr algn="l">
              <a:defRPr/>
            </a:pPr>
            <a:r>
              <a:rPr lang="en-US" sz="2600" dirty="0" smtClean="0"/>
              <a:t>	B. Neutrons			D. atoms</a:t>
            </a:r>
          </a:p>
          <a:p>
            <a:pPr algn="l">
              <a:defRPr/>
            </a:pPr>
            <a:endParaRPr lang="en-US" sz="26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600" dirty="0" smtClean="0"/>
              <a:t>How is electric force similar to magnetic force?</a:t>
            </a:r>
          </a:p>
          <a:p>
            <a:pPr algn="l">
              <a:defRPr/>
            </a:pPr>
            <a:r>
              <a:rPr lang="en-US" sz="2600" dirty="0" smtClean="0"/>
              <a:t>A. Both are produced by charged particles.</a:t>
            </a:r>
          </a:p>
          <a:p>
            <a:pPr algn="l">
              <a:defRPr/>
            </a:pPr>
            <a:r>
              <a:rPr lang="en-US" sz="2600" dirty="0" smtClean="0"/>
              <a:t>B. Both can act over a distance without contact.</a:t>
            </a:r>
          </a:p>
          <a:p>
            <a:pPr algn="l">
              <a:defRPr/>
            </a:pPr>
            <a:r>
              <a:rPr lang="en-US" sz="2600" dirty="0" smtClean="0"/>
              <a:t>C. Both can cause a static discharge.</a:t>
            </a:r>
          </a:p>
          <a:p>
            <a:pPr algn="l">
              <a:defRPr/>
            </a:pPr>
            <a:r>
              <a:rPr lang="en-US" sz="2600" dirty="0" smtClean="0"/>
              <a:t>D. Both can attract iron.</a:t>
            </a:r>
          </a:p>
        </p:txBody>
      </p:sp>
      <p:sp>
        <p:nvSpPr>
          <p:cNvPr id="5017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7,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696200" cy="46482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600" dirty="0" smtClean="0"/>
              <a:t>In a static discharge, which particles move from one object to another?</a:t>
            </a:r>
          </a:p>
          <a:p>
            <a:pPr algn="l">
              <a:defRPr/>
            </a:pPr>
            <a:r>
              <a:rPr lang="en-US" sz="2600" dirty="0" smtClean="0"/>
              <a:t>	A. Protons			</a:t>
            </a:r>
            <a:r>
              <a:rPr lang="en-US" sz="2600" dirty="0" smtClean="0">
                <a:solidFill>
                  <a:srgbClr val="FF0000"/>
                </a:solidFill>
              </a:rPr>
              <a:t>C. electrons</a:t>
            </a:r>
          </a:p>
          <a:p>
            <a:pPr algn="l">
              <a:defRPr/>
            </a:pPr>
            <a:r>
              <a:rPr lang="en-US" sz="2600" dirty="0" smtClean="0"/>
              <a:t>	B. Neutrons			D. atoms</a:t>
            </a:r>
          </a:p>
          <a:p>
            <a:pPr algn="l">
              <a:defRPr/>
            </a:pPr>
            <a:endParaRPr lang="en-US" sz="26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600" dirty="0" smtClean="0"/>
              <a:t>How is electric force similar to magnetic force?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A. Both are produced by charged particles.</a:t>
            </a:r>
          </a:p>
          <a:p>
            <a:pPr algn="l">
              <a:defRPr/>
            </a:pPr>
            <a:r>
              <a:rPr lang="en-US" sz="2600" dirty="0" smtClean="0"/>
              <a:t>B. Both can act over a distance without contact.</a:t>
            </a:r>
          </a:p>
          <a:p>
            <a:pPr algn="l">
              <a:defRPr/>
            </a:pPr>
            <a:r>
              <a:rPr lang="en-US" sz="2600" dirty="0" smtClean="0"/>
              <a:t>C. Both can cause a static discharge.</a:t>
            </a:r>
          </a:p>
          <a:p>
            <a:pPr algn="l">
              <a:defRPr/>
            </a:pPr>
            <a:r>
              <a:rPr lang="en-US" sz="2600" dirty="0" smtClean="0"/>
              <a:t>D. Both can attract iron.</a:t>
            </a:r>
          </a:p>
        </p:txBody>
      </p:sp>
      <p:sp>
        <p:nvSpPr>
          <p:cNvPr id="5120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7,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696200" cy="52578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Which of the following could be used as the core of a simple electromagnet?</a:t>
            </a:r>
          </a:p>
          <a:p>
            <a:pPr algn="l">
              <a:defRPr/>
            </a:pPr>
            <a:r>
              <a:rPr lang="en-US" sz="2800" dirty="0" smtClean="0"/>
              <a:t>A. Pencil			C. iron nail</a:t>
            </a:r>
          </a:p>
          <a:p>
            <a:pPr algn="l">
              <a:defRPr/>
            </a:pPr>
            <a:r>
              <a:rPr lang="en-US" sz="2800" dirty="0" smtClean="0"/>
              <a:t>B. drinking straw		D. aluminum foil</a:t>
            </a:r>
            <a:endParaRPr lang="en-US" sz="2600" dirty="0" smtClean="0"/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If you apply a constant force of 1 N on a book to pick it up from the floor and set it on a desk 1 m high, how much work did you do on the book?</a:t>
            </a:r>
          </a:p>
          <a:p>
            <a:pPr algn="l">
              <a:defRPr/>
            </a:pPr>
            <a:r>
              <a:rPr lang="en-US" sz="2800" dirty="0" smtClean="0"/>
              <a:t>A. 0.5J			C. 5J</a:t>
            </a:r>
          </a:p>
          <a:p>
            <a:pPr algn="l">
              <a:defRPr/>
            </a:pPr>
            <a:r>
              <a:rPr lang="en-US" sz="2800" dirty="0" smtClean="0"/>
              <a:t>B. 1J				D. 10J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5222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8,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696200" cy="52578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Which of the following could be used as the core of a simple electromagnet?</a:t>
            </a:r>
          </a:p>
          <a:p>
            <a:pPr algn="l">
              <a:defRPr/>
            </a:pPr>
            <a:r>
              <a:rPr lang="en-US" sz="2800" dirty="0" smtClean="0"/>
              <a:t>A. Pencil			</a:t>
            </a:r>
            <a:r>
              <a:rPr lang="en-US" sz="2800" dirty="0" smtClean="0">
                <a:solidFill>
                  <a:srgbClr val="FF0000"/>
                </a:solidFill>
              </a:rPr>
              <a:t>C. iron nail</a:t>
            </a:r>
          </a:p>
          <a:p>
            <a:pPr algn="l">
              <a:defRPr/>
            </a:pPr>
            <a:r>
              <a:rPr lang="en-US" sz="2800" dirty="0" smtClean="0"/>
              <a:t>B. drinking straw		D. aluminum foil</a:t>
            </a:r>
            <a:endParaRPr lang="en-US" sz="2600" dirty="0" smtClean="0"/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If you apply a constant force of 1 N on a book to pick it up from the floor and set it on a desk 1 m high, how much work did you do on the book?</a:t>
            </a:r>
          </a:p>
          <a:p>
            <a:pPr algn="l">
              <a:defRPr/>
            </a:pPr>
            <a:r>
              <a:rPr lang="en-US" sz="2800" dirty="0" smtClean="0"/>
              <a:t>A. 0.5J			C. 5J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1J	</a:t>
            </a:r>
            <a:r>
              <a:rPr lang="en-US" sz="2800" dirty="0" smtClean="0"/>
              <a:t>			D. 10J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5325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8,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January 9, 2012</a:t>
            </a:r>
            <a:br>
              <a:rPr lang="en-US" smtClean="0"/>
            </a:br>
            <a:r>
              <a:rPr lang="en-US" smtClean="0"/>
              <a:t>Monday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696200" cy="4648200"/>
          </a:xfrm>
        </p:spPr>
        <p:txBody>
          <a:bodyPr/>
          <a:lstStyle/>
          <a:p>
            <a:pPr algn="l" eaLnBrk="1" hangingPunct="1">
              <a:defRPr/>
            </a:pPr>
            <a:endParaRPr lang="en-US" sz="24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b="1" dirty="0" smtClean="0"/>
              <a:t>What is the name and atomic number for the element represented above?</a:t>
            </a:r>
          </a:p>
          <a:p>
            <a:pPr marL="914400" lvl="1" indent="-457200" algn="l" eaLnBrk="1" hangingPunct="1">
              <a:defRPr/>
            </a:pPr>
            <a:r>
              <a:rPr lang="en-US" sz="2400" b="1" dirty="0" smtClean="0"/>
              <a:t>	A. K, 19		C. Potassium, 19</a:t>
            </a:r>
          </a:p>
          <a:p>
            <a:pPr algn="l" eaLnBrk="1" hangingPunct="1">
              <a:defRPr/>
            </a:pPr>
            <a:r>
              <a:rPr lang="en-US" sz="2400" b="1" dirty="0" smtClean="0"/>
              <a:t>	B. K,39.098		D. Potassium, 39.098</a:t>
            </a:r>
          </a:p>
          <a:p>
            <a:pPr algn="l" eaLnBrk="1" hangingPunct="1">
              <a:defRPr/>
            </a:pPr>
            <a:endParaRPr lang="en-US" sz="2400" b="1" dirty="0" smtClean="0"/>
          </a:p>
          <a:p>
            <a:pPr marL="457200" indent="-457200" algn="l" eaLnBrk="1" hangingPunct="1">
              <a:buFontTx/>
              <a:buAutoNum type="arabicPeriod" startAt="2"/>
              <a:defRPr/>
            </a:pPr>
            <a:r>
              <a:rPr lang="en-US" sz="2400" b="1" dirty="0" smtClean="0"/>
              <a:t>An atom of the element shown above has how many protons?</a:t>
            </a:r>
          </a:p>
          <a:p>
            <a:pPr marL="457200" indent="-457200" algn="l" eaLnBrk="1" hangingPunct="1">
              <a:defRPr/>
            </a:pPr>
            <a:r>
              <a:rPr lang="en-US" sz="2400" b="1" dirty="0" smtClean="0"/>
              <a:t>		A. l8			C. 39</a:t>
            </a:r>
          </a:p>
          <a:p>
            <a:pPr algn="l" eaLnBrk="1" hangingPunct="1">
              <a:defRPr/>
            </a:pPr>
            <a:r>
              <a:rPr lang="en-US" sz="2400" b="1" dirty="0" smtClean="0"/>
              <a:t>	B. 19			D. 58</a:t>
            </a:r>
          </a:p>
          <a:p>
            <a:pPr algn="l" eaLnBrk="1" hangingPunct="1">
              <a:defRPr/>
            </a:pPr>
            <a:endParaRPr lang="en-US" sz="2400" b="1" dirty="0" smtClean="0"/>
          </a:p>
          <a:p>
            <a:pPr algn="l" eaLnBrk="1" hangingPunct="1">
              <a:defRPr/>
            </a:pPr>
            <a:endParaRPr lang="en-US" sz="2400" dirty="0" smtClean="0"/>
          </a:p>
          <a:p>
            <a:pPr algn="l" eaLnBrk="1" hangingPunct="1">
              <a:defRPr/>
            </a:pPr>
            <a:endParaRPr lang="en-US" sz="2400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90600"/>
            <a:ext cx="12382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February 9, 2012 </a:t>
            </a:r>
            <a:br>
              <a:rPr lang="en-US" smtClean="0"/>
            </a:br>
            <a:r>
              <a:rPr lang="en-US" smtClean="0"/>
              <a:t>Thursday</a:t>
            </a:r>
          </a:p>
        </p:txBody>
      </p:sp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96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does a simple machine do?</a:t>
            </a:r>
          </a:p>
          <a:p>
            <a:pPr algn="l">
              <a:defRPr/>
            </a:pPr>
            <a:r>
              <a:rPr lang="en-US" sz="2800" dirty="0" smtClean="0"/>
              <a:t>A. It makes work easier.</a:t>
            </a:r>
          </a:p>
          <a:p>
            <a:pPr algn="l">
              <a:defRPr/>
            </a:pPr>
            <a:r>
              <a:rPr lang="en-US" sz="2800" dirty="0" smtClean="0"/>
              <a:t>B. It increased the amount of work done.</a:t>
            </a:r>
          </a:p>
          <a:p>
            <a:pPr algn="l">
              <a:defRPr/>
            </a:pPr>
            <a:r>
              <a:rPr lang="en-US" sz="2800" dirty="0" smtClean="0"/>
              <a:t>C. It decreased the amount of work done.</a:t>
            </a:r>
          </a:p>
          <a:p>
            <a:pPr algn="l">
              <a:defRPr/>
            </a:pPr>
            <a:r>
              <a:rPr lang="en-US" sz="2800" dirty="0" smtClean="0"/>
              <a:t>D. It increases both the force and distance involved in work.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Which of the following simple machines is a wedge?</a:t>
            </a:r>
          </a:p>
          <a:p>
            <a:pPr algn="l">
              <a:defRPr/>
            </a:pPr>
            <a:r>
              <a:rPr lang="en-US" sz="2800" dirty="0" smtClean="0"/>
              <a:t>A. Wheelbarrow			C. ax</a:t>
            </a:r>
          </a:p>
          <a:p>
            <a:pPr algn="l">
              <a:defRPr/>
            </a:pPr>
            <a:r>
              <a:rPr lang="en-US" sz="2800" dirty="0" smtClean="0"/>
              <a:t>B. Doorknob			D. truck ramp</a:t>
            </a:r>
          </a:p>
          <a:p>
            <a:pPr algn="l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96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does a simple machine do?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It makes work easier.</a:t>
            </a:r>
          </a:p>
          <a:p>
            <a:pPr algn="l">
              <a:defRPr/>
            </a:pPr>
            <a:r>
              <a:rPr lang="en-US" sz="2800" dirty="0" smtClean="0"/>
              <a:t>B. It increased the amount of work done.</a:t>
            </a:r>
          </a:p>
          <a:p>
            <a:pPr algn="l">
              <a:defRPr/>
            </a:pPr>
            <a:r>
              <a:rPr lang="en-US" sz="2800" dirty="0" smtClean="0"/>
              <a:t>C. It decreased the amount of work done.</a:t>
            </a:r>
          </a:p>
          <a:p>
            <a:pPr algn="l">
              <a:defRPr/>
            </a:pPr>
            <a:r>
              <a:rPr lang="en-US" sz="2800" dirty="0" smtClean="0"/>
              <a:t>D. It increases both the force and distance involved in work.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Which of the following simple machines is a wedge?</a:t>
            </a:r>
          </a:p>
          <a:p>
            <a:pPr algn="l">
              <a:defRPr/>
            </a:pPr>
            <a:r>
              <a:rPr lang="en-US" sz="2800" dirty="0" smtClean="0"/>
              <a:t>A. Wheelbarrow			</a:t>
            </a:r>
            <a:r>
              <a:rPr lang="en-US" sz="2800" dirty="0" smtClean="0">
                <a:solidFill>
                  <a:srgbClr val="FF0000"/>
                </a:solidFill>
              </a:rPr>
              <a:t>C. ax</a:t>
            </a:r>
          </a:p>
          <a:p>
            <a:pPr algn="l">
              <a:defRPr/>
            </a:pPr>
            <a:r>
              <a:rPr lang="en-US" sz="2800" dirty="0" smtClean="0"/>
              <a:t>B. Doorknob			D. truck ramp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5529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9, 2012 </a:t>
            </a:r>
            <a:b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80010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the mechanical advantage of a wedge that requires an input force of 3 N to produce an output force of 9 N?</a:t>
            </a:r>
          </a:p>
          <a:p>
            <a:pPr marL="514350" indent="-514350" algn="l">
              <a:defRPr/>
            </a:pPr>
            <a:r>
              <a:rPr lang="en-US" sz="2800" dirty="0" smtClean="0"/>
              <a:t>A. 					C. 6	</a:t>
            </a:r>
          </a:p>
          <a:p>
            <a:pPr marL="514350" indent="-514350" algn="l">
              <a:defRPr/>
            </a:pPr>
            <a:r>
              <a:rPr lang="en-US" sz="2800" dirty="0" smtClean="0"/>
              <a:t>B. 3				D. 27</a:t>
            </a:r>
            <a:endParaRPr lang="en-US" sz="1000" dirty="0" smtClean="0"/>
          </a:p>
          <a:p>
            <a:pPr marL="514350" indent="-514350" algn="l">
              <a:defRPr/>
            </a:pPr>
            <a:endParaRPr lang="en-US" sz="10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simple machine CANNOT</a:t>
            </a:r>
          </a:p>
          <a:p>
            <a:pPr algn="l">
              <a:defRPr/>
            </a:pPr>
            <a:r>
              <a:rPr lang="en-US" sz="2800" dirty="0" smtClean="0"/>
              <a:t>A. reduce the amount of work that is done.</a:t>
            </a:r>
          </a:p>
          <a:p>
            <a:pPr algn="l">
              <a:defRPr/>
            </a:pPr>
            <a:r>
              <a:rPr lang="en-US" sz="2800" dirty="0" smtClean="0"/>
              <a:t>B. change the direction of a force.</a:t>
            </a:r>
          </a:p>
          <a:p>
            <a:pPr algn="l">
              <a:defRPr/>
            </a:pPr>
            <a:r>
              <a:rPr lang="en-US" sz="2800" dirty="0" smtClean="0"/>
              <a:t>C. Decrease the input force that is needed.</a:t>
            </a:r>
          </a:p>
          <a:p>
            <a:pPr algn="l">
              <a:defRPr/>
            </a:pPr>
            <a:r>
              <a:rPr lang="en-US" sz="2800" dirty="0" smtClean="0"/>
              <a:t>D. Increase the distance over which a force is exerted.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676400" y="2667000"/>
          <a:ext cx="228600" cy="644525"/>
        </p:xfrm>
        <a:graphic>
          <a:graphicData uri="http://schemas.openxmlformats.org/presentationml/2006/ole">
            <p:oleObj spid="_x0000_s7170" name="Equation" r:id="rId3" imgW="139680" imgH="393480" progId="Equation.3">
              <p:embed/>
            </p:oleObj>
          </a:graphicData>
        </a:graphic>
      </p:graphicFrame>
      <p:sp>
        <p:nvSpPr>
          <p:cNvPr id="7173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10,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80010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the mechanical advantage of a wedge that requires an input force of 3 N to produce an output force of 9 N?</a:t>
            </a:r>
          </a:p>
          <a:p>
            <a:pPr marL="514350" indent="-514350" algn="l">
              <a:defRPr/>
            </a:pPr>
            <a:r>
              <a:rPr lang="en-US" sz="2800" dirty="0" smtClean="0"/>
              <a:t>A. 					C. 6	</a:t>
            </a:r>
          </a:p>
          <a:p>
            <a:pPr marL="514350" indent="-514350"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3</a:t>
            </a:r>
            <a:r>
              <a:rPr lang="en-US" sz="2800" dirty="0" smtClean="0"/>
              <a:t>				D. 27</a:t>
            </a:r>
            <a:endParaRPr lang="en-US" sz="1000" dirty="0" smtClean="0"/>
          </a:p>
          <a:p>
            <a:pPr marL="514350" indent="-514350" algn="l">
              <a:defRPr/>
            </a:pPr>
            <a:endParaRPr lang="en-US" sz="10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simple machine CANNOT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reduce the amount of work that is done.</a:t>
            </a:r>
          </a:p>
          <a:p>
            <a:pPr algn="l">
              <a:defRPr/>
            </a:pPr>
            <a:r>
              <a:rPr lang="en-US" sz="2800" dirty="0" smtClean="0"/>
              <a:t>B. change the direction of a force.</a:t>
            </a:r>
          </a:p>
          <a:p>
            <a:pPr algn="l">
              <a:defRPr/>
            </a:pPr>
            <a:r>
              <a:rPr lang="en-US" sz="2800" dirty="0" smtClean="0"/>
              <a:t>C. Decrease the input force that is needed.</a:t>
            </a:r>
          </a:p>
          <a:p>
            <a:pPr algn="l">
              <a:defRPr/>
            </a:pPr>
            <a:r>
              <a:rPr lang="en-US" sz="2800" dirty="0" smtClean="0"/>
              <a:t>D. Increase the distance over which a force is exerted.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676400" y="2667000"/>
          <a:ext cx="228600" cy="644525"/>
        </p:xfrm>
        <a:graphic>
          <a:graphicData uri="http://schemas.openxmlformats.org/presentationml/2006/ole">
            <p:oleObj spid="_x0000_s8194" name="Equation" r:id="rId3" imgW="139680" imgH="393480" progId="Equation.3">
              <p:embed/>
            </p:oleObj>
          </a:graphicData>
        </a:graphic>
      </p:graphicFrame>
      <p:sp>
        <p:nvSpPr>
          <p:cNvPr id="8197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10,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96200" cy="5562600"/>
          </a:xfrm>
        </p:spPr>
        <p:txBody>
          <a:bodyPr/>
          <a:lstStyle/>
          <a:p>
            <a:pPr algn="l"/>
            <a:r>
              <a:rPr lang="en-US" sz="2800" smtClean="0"/>
              <a:t>What is the mechanical advantage of a wheel and axle that requires an input force of 2.5 N to produce an output force of 5.0 N?</a:t>
            </a:r>
          </a:p>
          <a:p>
            <a:pPr algn="l"/>
            <a:r>
              <a:rPr lang="en-US" sz="2800" smtClean="0"/>
              <a:t>A. 0.5				C. 5.0</a:t>
            </a:r>
          </a:p>
          <a:p>
            <a:pPr algn="l"/>
            <a:r>
              <a:rPr lang="en-US" sz="2800" smtClean="0"/>
              <a:t>B. 2.0				D. 12.5</a:t>
            </a:r>
            <a:endParaRPr lang="en-US" sz="1000" smtClean="0"/>
          </a:p>
          <a:p>
            <a:pPr algn="l"/>
            <a:endParaRPr lang="en-US" sz="1000" smtClean="0"/>
          </a:p>
          <a:p>
            <a:pPr algn="l"/>
            <a:r>
              <a:rPr lang="en-US" sz="2800" smtClean="0"/>
              <a:t>A baby pushes on a large chair. What is the reaction force?</a:t>
            </a:r>
          </a:p>
          <a:p>
            <a:pPr algn="l"/>
            <a:r>
              <a:rPr lang="en-US" sz="2800" smtClean="0"/>
              <a:t>A. Friction pushes on the chair.</a:t>
            </a:r>
          </a:p>
          <a:p>
            <a:pPr algn="l"/>
            <a:r>
              <a:rPr lang="en-US" sz="2800" smtClean="0"/>
              <a:t>B. Friction pushes on the baby.</a:t>
            </a:r>
          </a:p>
          <a:p>
            <a:pPr algn="l"/>
            <a:r>
              <a:rPr lang="en-US" sz="2800" smtClean="0"/>
              <a:t>C. The chair pushes on the baby.</a:t>
            </a:r>
          </a:p>
          <a:p>
            <a:pPr algn="l"/>
            <a:r>
              <a:rPr lang="en-US" sz="2800" smtClean="0"/>
              <a:t>D. The chair pushes on the floor.</a:t>
            </a:r>
          </a:p>
        </p:txBody>
      </p:sp>
      <p:sp>
        <p:nvSpPr>
          <p:cNvPr id="5632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13,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96200" cy="5562600"/>
          </a:xfrm>
        </p:spPr>
        <p:txBody>
          <a:bodyPr/>
          <a:lstStyle/>
          <a:p>
            <a:pPr algn="l"/>
            <a:r>
              <a:rPr lang="en-US" sz="2800" smtClean="0"/>
              <a:t>What is the mechanical advantage of a wheel and axle that requires an input force of 2.5 N to produce an output force of 5.0 N?</a:t>
            </a:r>
          </a:p>
          <a:p>
            <a:pPr algn="l"/>
            <a:r>
              <a:rPr lang="en-US" sz="2800" smtClean="0"/>
              <a:t>A. 0.5				C. 5.0</a:t>
            </a:r>
          </a:p>
          <a:p>
            <a:pPr algn="l"/>
            <a:r>
              <a:rPr lang="en-US" sz="2800" smtClean="0">
                <a:solidFill>
                  <a:srgbClr val="FF0000"/>
                </a:solidFill>
              </a:rPr>
              <a:t>B. 2.0	</a:t>
            </a:r>
            <a:r>
              <a:rPr lang="en-US" sz="2800" smtClean="0"/>
              <a:t>			D. 12.5</a:t>
            </a:r>
            <a:endParaRPr lang="en-US" sz="1000" smtClean="0"/>
          </a:p>
          <a:p>
            <a:pPr algn="l"/>
            <a:endParaRPr lang="en-US" sz="1000" smtClean="0"/>
          </a:p>
          <a:p>
            <a:pPr algn="l"/>
            <a:r>
              <a:rPr lang="en-US" sz="2800" smtClean="0"/>
              <a:t>A baby pushes on a large chair. What is the reaction force?</a:t>
            </a:r>
          </a:p>
          <a:p>
            <a:pPr algn="l"/>
            <a:r>
              <a:rPr lang="en-US" sz="2800" smtClean="0"/>
              <a:t>A. Friction pushes on the chair.</a:t>
            </a:r>
          </a:p>
          <a:p>
            <a:pPr algn="l"/>
            <a:r>
              <a:rPr lang="en-US" sz="2800" smtClean="0"/>
              <a:t>B. Friction pushes on the baby.</a:t>
            </a:r>
          </a:p>
          <a:p>
            <a:pPr algn="l"/>
            <a:r>
              <a:rPr lang="en-US" sz="2800" smtClean="0">
                <a:solidFill>
                  <a:srgbClr val="FF0000"/>
                </a:solidFill>
              </a:rPr>
              <a:t>C. The chair pushes on the baby.</a:t>
            </a:r>
          </a:p>
          <a:p>
            <a:pPr algn="l"/>
            <a:r>
              <a:rPr lang="en-US" sz="2800" smtClean="0"/>
              <a:t>D. The chair pushes on the floor.</a:t>
            </a:r>
          </a:p>
        </p:txBody>
      </p:sp>
      <p:sp>
        <p:nvSpPr>
          <p:cNvPr id="5734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13,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96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will happen if the south poles of two magnets are moved toward each other?</a:t>
            </a:r>
          </a:p>
          <a:p>
            <a:pPr algn="l">
              <a:defRPr/>
            </a:pPr>
            <a:r>
              <a:rPr lang="en-US" sz="2800" dirty="0" smtClean="0"/>
              <a:t>A. The poles will attract each other.</a:t>
            </a:r>
          </a:p>
          <a:p>
            <a:pPr algn="l">
              <a:defRPr/>
            </a:pPr>
            <a:r>
              <a:rPr lang="en-US" sz="2800" dirty="0" smtClean="0"/>
              <a:t>B. The poles will repel each other.</a:t>
            </a:r>
          </a:p>
          <a:p>
            <a:pPr algn="l">
              <a:defRPr/>
            </a:pPr>
            <a:r>
              <a:rPr lang="en-US" sz="2800" dirty="0" smtClean="0"/>
              <a:t>C. The poles will cause an electric field to form.</a:t>
            </a:r>
          </a:p>
          <a:p>
            <a:pPr algn="l">
              <a:defRPr/>
            </a:pPr>
            <a:r>
              <a:rPr lang="en-US" sz="2800" dirty="0" smtClean="0"/>
              <a:t>D. Static electricity will be produced.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An electric field is produced by</a:t>
            </a:r>
          </a:p>
          <a:p>
            <a:pPr algn="l">
              <a:defRPr/>
            </a:pPr>
            <a:r>
              <a:rPr lang="en-US" sz="2800" dirty="0" smtClean="0"/>
              <a:t>A. batteries.			C. magnets.</a:t>
            </a:r>
          </a:p>
          <a:p>
            <a:pPr algn="l">
              <a:defRPr/>
            </a:pPr>
            <a:r>
              <a:rPr lang="en-US" sz="2800" dirty="0" smtClean="0"/>
              <a:t>B. electromagnets.		D. charged objects.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5837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14,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96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will happen if the south poles of two magnets are moved toward each other?</a:t>
            </a:r>
          </a:p>
          <a:p>
            <a:pPr algn="l">
              <a:defRPr/>
            </a:pPr>
            <a:r>
              <a:rPr lang="en-US" sz="2800" dirty="0" smtClean="0"/>
              <a:t>A. The poles will attract each other.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The poles will repel each other.</a:t>
            </a:r>
          </a:p>
          <a:p>
            <a:pPr algn="l">
              <a:defRPr/>
            </a:pPr>
            <a:r>
              <a:rPr lang="en-US" sz="2800" dirty="0" smtClean="0"/>
              <a:t>C. The poles will cause an electric field to form.</a:t>
            </a:r>
          </a:p>
          <a:p>
            <a:pPr algn="l">
              <a:defRPr/>
            </a:pPr>
            <a:r>
              <a:rPr lang="en-US" sz="2800" dirty="0" smtClean="0"/>
              <a:t>D. Static electricity will be produced.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An electric field is produced by</a:t>
            </a:r>
          </a:p>
          <a:p>
            <a:pPr algn="l">
              <a:defRPr/>
            </a:pPr>
            <a:r>
              <a:rPr lang="en-US" sz="2800" dirty="0" smtClean="0"/>
              <a:t>A. batteries.			C. magnets.</a:t>
            </a:r>
          </a:p>
          <a:p>
            <a:pPr algn="l">
              <a:defRPr/>
            </a:pPr>
            <a:r>
              <a:rPr lang="en-US" sz="2800" dirty="0" smtClean="0"/>
              <a:t>B. electromagnets.		</a:t>
            </a:r>
            <a:r>
              <a:rPr lang="en-US" sz="2800" dirty="0" smtClean="0">
                <a:solidFill>
                  <a:srgbClr val="FF0000"/>
                </a:solidFill>
              </a:rPr>
              <a:t>D. charged objects.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14,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46482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True or false  &amp; Why?</a:t>
            </a:r>
          </a:p>
          <a:p>
            <a:pPr algn="l" eaLnBrk="1" hangingPunct="1"/>
            <a:r>
              <a:rPr lang="en-US" sz="2800" smtClean="0"/>
              <a:t>Acceleration is the same as speed. 	</a:t>
            </a:r>
          </a:p>
          <a:p>
            <a:pPr algn="l" eaLnBrk="1" hangingPunct="1"/>
            <a:endParaRPr lang="en-US" sz="2800" smtClean="0"/>
          </a:p>
          <a:p>
            <a:pPr algn="l" eaLnBrk="1" hangingPunct="1"/>
            <a:endParaRPr lang="en-US" sz="2800" smtClean="0"/>
          </a:p>
          <a:p>
            <a:pPr algn="l" eaLnBrk="1" hangingPunct="1"/>
            <a:endParaRPr lang="en-US" sz="2800" smtClean="0"/>
          </a:p>
          <a:p>
            <a:pPr algn="l" eaLnBrk="1" hangingPunct="1"/>
            <a:r>
              <a:rPr lang="en-US" sz="2800" smtClean="0"/>
              <a:t>Acceleration always means that an object is speeding up. </a:t>
            </a:r>
            <a:r>
              <a:rPr lang="en-US" sz="2400" smtClean="0"/>
              <a:t>	</a:t>
            </a:r>
          </a:p>
          <a:p>
            <a:pPr algn="l" eaLnBrk="1" hangingPunct="1"/>
            <a:endParaRPr lang="en-US" sz="2400" smtClean="0"/>
          </a:p>
        </p:txBody>
      </p:sp>
      <p:sp>
        <p:nvSpPr>
          <p:cNvPr id="6041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15,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46482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True or false  &amp; Why?</a:t>
            </a:r>
          </a:p>
          <a:p>
            <a:pPr algn="l" eaLnBrk="1" hangingPunct="1"/>
            <a:r>
              <a:rPr lang="en-US" sz="2800" smtClean="0"/>
              <a:t>Acceleration is the same as speed.  F</a:t>
            </a:r>
          </a:p>
          <a:p>
            <a:pPr algn="l" eaLnBrk="1" hangingPunct="1"/>
            <a:r>
              <a:rPr lang="en-US" sz="2800" smtClean="0">
                <a:solidFill>
                  <a:srgbClr val="FF0000"/>
                </a:solidFill>
              </a:rPr>
              <a:t>Acceleration is the change of velocity of an object. Speed is the magnitude of the velocity; it indicates how fast the object is moving. 	</a:t>
            </a:r>
          </a:p>
          <a:p>
            <a:pPr algn="l" eaLnBrk="1" hangingPunct="1"/>
            <a:r>
              <a:rPr lang="en-US" sz="2800" smtClean="0"/>
              <a:t>	</a:t>
            </a:r>
          </a:p>
          <a:p>
            <a:pPr algn="l" eaLnBrk="1" hangingPunct="1"/>
            <a:r>
              <a:rPr lang="en-US" sz="2800" smtClean="0"/>
              <a:t>Acceleration always means that an object is speeding up. 	F</a:t>
            </a:r>
          </a:p>
          <a:p>
            <a:pPr algn="l" eaLnBrk="1" hangingPunct="1"/>
            <a:r>
              <a:rPr lang="en-US" sz="2800" smtClean="0">
                <a:solidFill>
                  <a:srgbClr val="FF0000"/>
                </a:solidFill>
              </a:rPr>
              <a:t>Objects can have a negative acceleration (a deceleration), which occurs when an object is slowing down. </a:t>
            </a:r>
            <a:r>
              <a:rPr lang="en-US" sz="2800" smtClean="0"/>
              <a:t>	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endParaRPr lang="en-US" sz="2400" smtClean="0"/>
          </a:p>
          <a:p>
            <a:pPr algn="l" eaLnBrk="1" hangingPunct="1"/>
            <a:endParaRPr lang="en-US" sz="2400" smtClean="0"/>
          </a:p>
        </p:txBody>
      </p:sp>
      <p:sp>
        <p:nvSpPr>
          <p:cNvPr id="6144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15,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696200" cy="4648200"/>
          </a:xfrm>
        </p:spPr>
        <p:txBody>
          <a:bodyPr/>
          <a:lstStyle/>
          <a:p>
            <a:pPr algn="l" eaLnBrk="1" hangingPunct="1">
              <a:defRPr/>
            </a:pPr>
            <a:endParaRPr lang="en-US" sz="24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sz="2400" b="1" dirty="0" smtClean="0"/>
              <a:t>What is the name and atomic number for the element represented above?</a:t>
            </a:r>
          </a:p>
          <a:p>
            <a:pPr marL="914400" lvl="1" indent="-457200" algn="l" eaLnBrk="1" hangingPunct="1">
              <a:defRPr/>
            </a:pPr>
            <a:r>
              <a:rPr lang="en-US" sz="2400" b="1" dirty="0" smtClean="0"/>
              <a:t>	A. K, 19		</a:t>
            </a:r>
            <a:r>
              <a:rPr lang="en-US" sz="2400" b="1" dirty="0" smtClean="0">
                <a:solidFill>
                  <a:srgbClr val="FF0000"/>
                </a:solidFill>
              </a:rPr>
              <a:t>C. Potassium, 19</a:t>
            </a:r>
          </a:p>
          <a:p>
            <a:pPr algn="l" eaLnBrk="1" hangingPunct="1">
              <a:defRPr/>
            </a:pPr>
            <a:r>
              <a:rPr lang="en-US" sz="2400" b="1" dirty="0" smtClean="0"/>
              <a:t>	B. K,39.098		D. Potassium, 39.098</a:t>
            </a:r>
          </a:p>
          <a:p>
            <a:pPr algn="l" eaLnBrk="1" hangingPunct="1">
              <a:defRPr/>
            </a:pPr>
            <a:endParaRPr lang="en-US" sz="2400" b="1" dirty="0" smtClean="0"/>
          </a:p>
          <a:p>
            <a:pPr marL="457200" indent="-457200" algn="l" eaLnBrk="1" hangingPunct="1">
              <a:buFontTx/>
              <a:buAutoNum type="arabicPeriod" startAt="2"/>
              <a:defRPr/>
            </a:pPr>
            <a:r>
              <a:rPr lang="en-US" sz="2400" b="1" dirty="0" smtClean="0"/>
              <a:t>An atom of the element shown above has how many protons?</a:t>
            </a:r>
          </a:p>
          <a:p>
            <a:pPr marL="457200" indent="-457200" algn="l" eaLnBrk="1" hangingPunct="1">
              <a:defRPr/>
            </a:pPr>
            <a:r>
              <a:rPr lang="en-US" sz="2400" b="1" dirty="0" smtClean="0"/>
              <a:t>		A. l8			C. 39</a:t>
            </a:r>
          </a:p>
          <a:p>
            <a:pPr algn="l" eaLnBrk="1" hangingPunct="1">
              <a:defRPr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B. 19	</a:t>
            </a:r>
            <a:r>
              <a:rPr lang="en-US" sz="2400" b="1" dirty="0" smtClean="0"/>
              <a:t>		D. 58</a:t>
            </a:r>
          </a:p>
          <a:p>
            <a:pPr algn="l" eaLnBrk="1" hangingPunct="1">
              <a:defRPr/>
            </a:pPr>
            <a:endParaRPr lang="en-US" sz="2400" b="1" dirty="0" smtClean="0"/>
          </a:p>
          <a:p>
            <a:pPr algn="l" eaLnBrk="1" hangingPunct="1">
              <a:defRPr/>
            </a:pPr>
            <a:endParaRPr lang="en-US" sz="2400" dirty="0" smtClean="0"/>
          </a:p>
          <a:p>
            <a:pPr algn="l" eaLnBrk="1" hangingPunct="1">
              <a:defRPr/>
            </a:pPr>
            <a:endParaRPr lang="en-US" sz="2400" dirty="0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90600"/>
            <a:ext cx="12382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304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9, 2012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96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Two objects move farther apart. What happens to the gravitational attraction between them?</a:t>
            </a:r>
          </a:p>
          <a:p>
            <a:pPr algn="l">
              <a:defRPr/>
            </a:pPr>
            <a:r>
              <a:rPr lang="en-US" sz="2800" dirty="0" smtClean="0"/>
              <a:t>A. It increases.		C. It does not change.</a:t>
            </a:r>
          </a:p>
          <a:p>
            <a:pPr algn="l">
              <a:defRPr/>
            </a:pPr>
            <a:r>
              <a:rPr lang="en-US" sz="2800" dirty="0" smtClean="0"/>
              <a:t>B. It decreases.		D. It becomes zero.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student pushes on a lever with a force of 40 N. The 150-N load does not move. Which of the following statements is true?</a:t>
            </a:r>
          </a:p>
          <a:p>
            <a:pPr algn="l">
              <a:defRPr/>
            </a:pPr>
            <a:r>
              <a:rPr lang="en-US" sz="2800" dirty="0" smtClean="0"/>
              <a:t>A. Input force is 40 N and work done is 0J.</a:t>
            </a:r>
          </a:p>
          <a:p>
            <a:pPr algn="l">
              <a:defRPr/>
            </a:pPr>
            <a:r>
              <a:rPr lang="en-US" sz="2800" dirty="0" smtClean="0"/>
              <a:t>B. Input force is 40 N and work done is 600 J.</a:t>
            </a:r>
          </a:p>
          <a:p>
            <a:pPr algn="l">
              <a:defRPr/>
            </a:pPr>
            <a:r>
              <a:rPr lang="en-US" sz="2800" dirty="0" smtClean="0"/>
              <a:t>C. Output force is 40 N and work done is 150 J.</a:t>
            </a:r>
          </a:p>
          <a:p>
            <a:pPr algn="l">
              <a:defRPr/>
            </a:pPr>
            <a:r>
              <a:rPr lang="en-US" sz="2800" dirty="0" smtClean="0"/>
              <a:t>D. Output force is 150 N and work done is 40 J.</a:t>
            </a:r>
          </a:p>
        </p:txBody>
      </p:sp>
      <p:sp>
        <p:nvSpPr>
          <p:cNvPr id="6246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16,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96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Two objects move farther apart. What happens to the gravitational attraction between them?</a:t>
            </a:r>
          </a:p>
          <a:p>
            <a:pPr algn="l">
              <a:defRPr/>
            </a:pPr>
            <a:r>
              <a:rPr lang="en-US" sz="2800" dirty="0" smtClean="0"/>
              <a:t>A. It increases.		C. It does not change.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It decreases.</a:t>
            </a:r>
            <a:r>
              <a:rPr lang="en-US" sz="2800" dirty="0" smtClean="0"/>
              <a:t>		D. It becomes zero.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student pushes on a lever with a force of 40 N. The 150-N load does not move. Which of the following statements is true?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Input force is 40 N and work done is 0J.</a:t>
            </a:r>
          </a:p>
          <a:p>
            <a:pPr algn="l">
              <a:defRPr/>
            </a:pPr>
            <a:r>
              <a:rPr lang="en-US" sz="2800" dirty="0" smtClean="0"/>
              <a:t>B. Input force is 40 N and work done is 600 J.</a:t>
            </a:r>
          </a:p>
          <a:p>
            <a:pPr algn="l">
              <a:defRPr/>
            </a:pPr>
            <a:r>
              <a:rPr lang="en-US" sz="2800" dirty="0" smtClean="0"/>
              <a:t>C. Output force is 40 N and work done is 150 J.</a:t>
            </a:r>
          </a:p>
          <a:p>
            <a:pPr algn="l">
              <a:defRPr/>
            </a:pPr>
            <a:r>
              <a:rPr lang="en-US" sz="2800" dirty="0" smtClean="0"/>
              <a:t>D. Output force is 150 N and work done is 40 J.</a:t>
            </a:r>
          </a:p>
        </p:txBody>
      </p:sp>
      <p:sp>
        <p:nvSpPr>
          <p:cNvPr id="6349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16,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ubtitle 2"/>
          <p:cNvSpPr>
            <a:spLocks noGrp="1"/>
          </p:cNvSpPr>
          <p:nvPr>
            <p:ph type="subTitle" idx="1"/>
          </p:nvPr>
        </p:nvSpPr>
        <p:spPr>
          <a:xfrm>
            <a:off x="1295400" y="1143000"/>
            <a:ext cx="7696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The tendency of an object at rest to stay at rest is</a:t>
            </a:r>
          </a:p>
          <a:p>
            <a:pPr algn="l">
              <a:defRPr/>
            </a:pPr>
            <a:r>
              <a:rPr lang="en-US" sz="2800" dirty="0" smtClean="0"/>
              <a:t>A. acceleration.</a:t>
            </a:r>
          </a:p>
          <a:p>
            <a:pPr algn="l">
              <a:defRPr/>
            </a:pPr>
            <a:r>
              <a:rPr lang="en-US" sz="2800" dirty="0" smtClean="0"/>
              <a:t>B. Balanced forces.</a:t>
            </a:r>
          </a:p>
          <a:p>
            <a:pPr algn="l">
              <a:defRPr/>
            </a:pPr>
            <a:r>
              <a:rPr lang="en-US" sz="2800" dirty="0" smtClean="0"/>
              <a:t>C. inertia.</a:t>
            </a:r>
          </a:p>
          <a:p>
            <a:pPr algn="l">
              <a:defRPr/>
            </a:pPr>
            <a:r>
              <a:rPr lang="en-US" sz="2800" dirty="0" smtClean="0"/>
              <a:t>D. velocity.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What is change in velocity called?</a:t>
            </a:r>
          </a:p>
          <a:p>
            <a:pPr algn="l">
              <a:defRPr/>
            </a:pPr>
            <a:r>
              <a:rPr lang="en-US" sz="2800" dirty="0" smtClean="0"/>
              <a:t>A. Position			C. acceleration</a:t>
            </a:r>
          </a:p>
          <a:p>
            <a:pPr algn="l">
              <a:defRPr/>
            </a:pPr>
            <a:r>
              <a:rPr lang="en-US" sz="2800" dirty="0" smtClean="0"/>
              <a:t>B. Reference		D. speed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6451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17,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96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The tendency of an object at rest to stay at rest is</a:t>
            </a:r>
          </a:p>
          <a:p>
            <a:pPr algn="l">
              <a:defRPr/>
            </a:pPr>
            <a:r>
              <a:rPr lang="en-US" sz="2800" dirty="0" smtClean="0"/>
              <a:t>A. acceleration.</a:t>
            </a:r>
          </a:p>
          <a:p>
            <a:pPr algn="l">
              <a:defRPr/>
            </a:pPr>
            <a:r>
              <a:rPr lang="en-US" sz="2800" dirty="0" smtClean="0"/>
              <a:t>B. Balanced forces.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C. inertia.</a:t>
            </a:r>
          </a:p>
          <a:p>
            <a:pPr algn="l">
              <a:defRPr/>
            </a:pPr>
            <a:r>
              <a:rPr lang="en-US" sz="2800" dirty="0" smtClean="0"/>
              <a:t>D. velocity.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What is change in velocity called?</a:t>
            </a:r>
          </a:p>
          <a:p>
            <a:pPr algn="l">
              <a:defRPr/>
            </a:pPr>
            <a:r>
              <a:rPr lang="en-US" sz="2800" dirty="0" smtClean="0"/>
              <a:t>A. Position			</a:t>
            </a:r>
            <a:r>
              <a:rPr lang="en-US" sz="2800" dirty="0" smtClean="0">
                <a:solidFill>
                  <a:srgbClr val="FF0000"/>
                </a:solidFill>
              </a:rPr>
              <a:t>C. acceleration</a:t>
            </a:r>
          </a:p>
          <a:p>
            <a:pPr algn="l">
              <a:defRPr/>
            </a:pPr>
            <a:r>
              <a:rPr lang="en-US" sz="2800" dirty="0" smtClean="0"/>
              <a:t>B. Reference		D. speed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6553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17,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ubtitle 2"/>
          <p:cNvSpPr>
            <a:spLocks noGrp="1"/>
          </p:cNvSpPr>
          <p:nvPr>
            <p:ph type="subTitle" idx="1"/>
          </p:nvPr>
        </p:nvSpPr>
        <p:spPr>
          <a:xfrm>
            <a:off x="1143000" y="1219200"/>
            <a:ext cx="80010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A ball rolls a distance of 1 meter for 2 seconds. What is the speed of the ball?</a:t>
            </a:r>
          </a:p>
          <a:p>
            <a:pPr algn="l">
              <a:defRPr/>
            </a:pPr>
            <a:r>
              <a:rPr lang="en-US" sz="2800" dirty="0" smtClean="0"/>
              <a:t>A. 2.0 m/s				C. 1.0 m/s</a:t>
            </a:r>
          </a:p>
          <a:p>
            <a:pPr algn="l">
              <a:defRPr/>
            </a:pPr>
            <a:r>
              <a:rPr lang="en-US" sz="2800" dirty="0" smtClean="0"/>
              <a:t>B. 1.5 m/s				D. 0.5 m/s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How does increasing the mass of an object affect the gravitational attraction between the object and Earth?</a:t>
            </a:r>
          </a:p>
          <a:p>
            <a:pPr algn="l">
              <a:defRPr/>
            </a:pPr>
            <a:r>
              <a:rPr lang="en-US" sz="2800" dirty="0" smtClean="0"/>
              <a:t>A. The attraction increases.	</a:t>
            </a:r>
          </a:p>
          <a:p>
            <a:pPr algn="l">
              <a:defRPr/>
            </a:pPr>
            <a:r>
              <a:rPr lang="en-US" sz="2800" dirty="0" smtClean="0"/>
              <a:t>B. The attraction decreases.</a:t>
            </a:r>
          </a:p>
          <a:p>
            <a:pPr algn="l">
              <a:defRPr/>
            </a:pPr>
            <a:r>
              <a:rPr lang="en-US" sz="2800" dirty="0" smtClean="0"/>
              <a:t>C. The attraction causes the object to feel lighter.</a:t>
            </a:r>
          </a:p>
          <a:p>
            <a:pPr algn="l">
              <a:defRPr/>
            </a:pPr>
            <a:r>
              <a:rPr lang="en-US" sz="2800" dirty="0" smtClean="0"/>
              <a:t>D. The attraction causes the object to move.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6656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21,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ubtitle 2"/>
          <p:cNvSpPr>
            <a:spLocks noGrp="1"/>
          </p:cNvSpPr>
          <p:nvPr>
            <p:ph type="subTitle" idx="1"/>
          </p:nvPr>
        </p:nvSpPr>
        <p:spPr>
          <a:xfrm>
            <a:off x="1143000" y="1219200"/>
            <a:ext cx="80010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A ball rolls a distance of 1 meter for 2 seconds. What is the speed of the ball?</a:t>
            </a:r>
          </a:p>
          <a:p>
            <a:pPr algn="l">
              <a:defRPr/>
            </a:pPr>
            <a:r>
              <a:rPr lang="en-US" sz="2800" dirty="0" smtClean="0"/>
              <a:t>A. 2.0 m/s				C. 1.0 m/s</a:t>
            </a:r>
          </a:p>
          <a:p>
            <a:pPr algn="l">
              <a:defRPr/>
            </a:pPr>
            <a:r>
              <a:rPr lang="en-US" sz="2800" dirty="0" smtClean="0"/>
              <a:t>B. 1.5 m/s				</a:t>
            </a:r>
            <a:r>
              <a:rPr lang="en-US" sz="2800" dirty="0" smtClean="0">
                <a:solidFill>
                  <a:srgbClr val="FF0000"/>
                </a:solidFill>
              </a:rPr>
              <a:t>D. 0.5 m/s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How does increasing the mass of an object affect the gravitational attraction between the object and Earth?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The attraction increases.</a:t>
            </a:r>
            <a:r>
              <a:rPr lang="en-US" sz="2800" dirty="0" smtClean="0"/>
              <a:t>	</a:t>
            </a:r>
          </a:p>
          <a:p>
            <a:pPr algn="l">
              <a:defRPr/>
            </a:pPr>
            <a:r>
              <a:rPr lang="en-US" sz="2800" dirty="0" smtClean="0"/>
              <a:t>B. The attraction decreases.</a:t>
            </a:r>
          </a:p>
          <a:p>
            <a:pPr algn="l">
              <a:defRPr/>
            </a:pPr>
            <a:r>
              <a:rPr lang="en-US" sz="2800" dirty="0" smtClean="0"/>
              <a:t>C. The attraction causes the object to feel lighter.</a:t>
            </a:r>
          </a:p>
          <a:p>
            <a:pPr algn="l">
              <a:defRPr/>
            </a:pPr>
            <a:r>
              <a:rPr lang="en-US" sz="2800" dirty="0" smtClean="0"/>
              <a:t>D. The attraction causes the object to move.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6758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21,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You have a coil of copper wire and an iron rod. What else do you need to make an electromagnet?</a:t>
            </a:r>
          </a:p>
          <a:p>
            <a:pPr algn="l">
              <a:defRPr/>
            </a:pPr>
            <a:r>
              <a:rPr lang="en-US" sz="2800" dirty="0" smtClean="0"/>
              <a:t>A. a battery		C. two magnets</a:t>
            </a:r>
          </a:p>
          <a:p>
            <a:pPr algn="l">
              <a:defRPr/>
            </a:pPr>
            <a:r>
              <a:rPr lang="en-US" sz="2800" dirty="0" smtClean="0"/>
              <a:t>B. one magnet	D. something to rub against the wire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child riding on a carousel is constantly accelerating because </a:t>
            </a:r>
          </a:p>
          <a:p>
            <a:pPr algn="l">
              <a:defRPr/>
            </a:pPr>
            <a:r>
              <a:rPr lang="en-US" sz="2800" dirty="0" smtClean="0"/>
              <a:t>A. the carousel is constantly increasing its speed.</a:t>
            </a:r>
          </a:p>
          <a:p>
            <a:pPr algn="l">
              <a:defRPr/>
            </a:pPr>
            <a:r>
              <a:rPr lang="en-US" sz="2800" dirty="0" smtClean="0"/>
              <a:t>B. the carousel turns at the same speed.</a:t>
            </a:r>
          </a:p>
          <a:p>
            <a:pPr algn="l">
              <a:defRPr/>
            </a:pPr>
            <a:r>
              <a:rPr lang="en-US" sz="2800" dirty="0" smtClean="0"/>
              <a:t>C. the child is constantly changing direction.</a:t>
            </a:r>
          </a:p>
          <a:p>
            <a:pPr algn="l">
              <a:defRPr/>
            </a:pPr>
            <a:r>
              <a:rPr lang="en-US" sz="2800" dirty="0" smtClean="0"/>
              <a:t>D. the child is holding still.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6861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22,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You have a coil of copper wire and an iron rod. What else do you need to make an electromagnet?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a battery	</a:t>
            </a:r>
            <a:r>
              <a:rPr lang="en-US" sz="2800" dirty="0" smtClean="0"/>
              <a:t>	C. two magnets</a:t>
            </a:r>
          </a:p>
          <a:p>
            <a:pPr algn="l">
              <a:defRPr/>
            </a:pPr>
            <a:r>
              <a:rPr lang="en-US" sz="2800" dirty="0" smtClean="0"/>
              <a:t>B. one magnet	D. something to rub against the wire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child riding on a carousel is constantly accelerating because </a:t>
            </a:r>
          </a:p>
          <a:p>
            <a:pPr algn="l">
              <a:defRPr/>
            </a:pPr>
            <a:r>
              <a:rPr lang="en-US" sz="2800" dirty="0" smtClean="0"/>
              <a:t>A. the carousel is constantly increasing its speed.</a:t>
            </a:r>
          </a:p>
          <a:p>
            <a:pPr algn="l">
              <a:defRPr/>
            </a:pPr>
            <a:r>
              <a:rPr lang="en-US" sz="2800" dirty="0" smtClean="0"/>
              <a:t>B. the carousel turns at the same speed.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C. the child is constantly changing direction.</a:t>
            </a:r>
          </a:p>
          <a:p>
            <a:pPr algn="l">
              <a:defRPr/>
            </a:pPr>
            <a:r>
              <a:rPr lang="en-US" sz="2800" dirty="0" smtClean="0"/>
              <a:t>D. the child is holding still.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6963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22,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347663" indent="-347663" algn="l">
              <a:buFont typeface="+mj-lt"/>
              <a:buAutoNum type="arabicPeriod"/>
              <a:defRPr/>
            </a:pPr>
            <a:r>
              <a:rPr lang="en-US" sz="2600" dirty="0" smtClean="0"/>
              <a:t>Which of these statements about a l-kg block of metal that is released from the top of a tower is false?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dirty="0" smtClean="0"/>
              <a:t>A. Gravity causes a net downward force on the block.</a:t>
            </a:r>
          </a:p>
          <a:p>
            <a:pPr marL="406400" indent="-406400" algn="l">
              <a:spcBef>
                <a:spcPts val="0"/>
              </a:spcBef>
              <a:defRPr/>
            </a:pPr>
            <a:r>
              <a:rPr lang="en-US" sz="2600" dirty="0" smtClean="0"/>
              <a:t>B. Gravitational attraction decreases as the block sets closer to Earth's surface.</a:t>
            </a:r>
          </a:p>
          <a:p>
            <a:pPr marL="465138" indent="-465138" algn="l">
              <a:spcBef>
                <a:spcPts val="0"/>
              </a:spcBef>
              <a:defRPr/>
            </a:pPr>
            <a:r>
              <a:rPr lang="fr-FR" sz="2600" dirty="0" smtClean="0"/>
              <a:t>C. Gravitational attraction causes the </a:t>
            </a:r>
            <a:r>
              <a:rPr lang="en-US" sz="2600" dirty="0" smtClean="0"/>
              <a:t>block to accelerate as it falls.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dirty="0" smtClean="0"/>
              <a:t>D. Gravity causes an unbalanced force on the block.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600" dirty="0" smtClean="0"/>
              <a:t> As a ball rolls down a hill, it has less potential energy than it did at the top of the hill. Some of the ball's potential energy</a:t>
            </a:r>
          </a:p>
          <a:p>
            <a:pPr marL="514350" indent="-514350" algn="l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600" dirty="0" smtClean="0"/>
              <a:t>Disappears		C. creates even more energy</a:t>
            </a:r>
          </a:p>
          <a:p>
            <a:pPr marL="514350" indent="-514350" algn="l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600" dirty="0" smtClean="0"/>
              <a:t>Decreases friction	D. changes to kinetic energ</a:t>
            </a:r>
            <a:r>
              <a:rPr lang="en-US" sz="2800" dirty="0" smtClean="0"/>
              <a:t>y</a:t>
            </a:r>
          </a:p>
        </p:txBody>
      </p:sp>
      <p:sp>
        <p:nvSpPr>
          <p:cNvPr id="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23,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347663" indent="-347663" algn="l">
              <a:buFont typeface="+mj-lt"/>
              <a:buAutoNum type="arabicPeriod"/>
              <a:defRPr/>
            </a:pPr>
            <a:r>
              <a:rPr lang="en-US" sz="2600" dirty="0" smtClean="0"/>
              <a:t>Which of these statements about a l-kg block of metal that is released from the top of a tower is false?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dirty="0" smtClean="0"/>
              <a:t>A. Gravity causes a net downward force on the block.</a:t>
            </a:r>
          </a:p>
          <a:p>
            <a:pPr marL="406400" indent="-406400" algn="l">
              <a:spcBef>
                <a:spcPts val="0"/>
              </a:spcBef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B. Gravitational attraction decreases as the block sets closer to Earth's surface.</a:t>
            </a:r>
          </a:p>
          <a:p>
            <a:pPr marL="465138" indent="-465138" algn="l">
              <a:spcBef>
                <a:spcPts val="0"/>
              </a:spcBef>
              <a:defRPr/>
            </a:pPr>
            <a:r>
              <a:rPr lang="fr-FR" sz="2600" dirty="0" smtClean="0"/>
              <a:t>C. Gravitational attraction causes the </a:t>
            </a:r>
            <a:r>
              <a:rPr lang="en-US" sz="2600" dirty="0" smtClean="0"/>
              <a:t>block to accelerate as it falls.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dirty="0" smtClean="0"/>
              <a:t>D. Gravity causes an unbalanced force on the block.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600" dirty="0" smtClean="0"/>
              <a:t> As a ball rolls down a hill, it has less potential energy than it did at the top of the hill. Some of the ball's potential energy</a:t>
            </a:r>
          </a:p>
          <a:p>
            <a:pPr marL="514350" indent="-514350" algn="l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600" dirty="0" smtClean="0"/>
              <a:t>Disappears		C. creates even more energy</a:t>
            </a:r>
          </a:p>
          <a:p>
            <a:pPr marL="514350" indent="-514350" algn="l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600" dirty="0" smtClean="0"/>
              <a:t>Decreases friction	</a:t>
            </a:r>
            <a:r>
              <a:rPr lang="en-US" sz="2600" dirty="0" smtClean="0">
                <a:solidFill>
                  <a:srgbClr val="FF0000"/>
                </a:solidFill>
              </a:rPr>
              <a:t>D. changes to kinetic energ</a:t>
            </a:r>
            <a:r>
              <a:rPr lang="en-US" sz="2800" dirty="0" smtClean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7168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23,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January 10, 2012 </a:t>
            </a:r>
            <a:br>
              <a:rPr lang="en-US" smtClean="0"/>
            </a:br>
            <a:r>
              <a:rPr lang="en-US" smtClean="0"/>
              <a:t>Tuesday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696200" cy="464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dirty="0" smtClean="0"/>
              <a:t>1.  A student is investigating a sample of an element. The student observes that the element is solid, shiny- and can be bent into a new shape. The student is most likely observing</a:t>
            </a:r>
          </a:p>
          <a:p>
            <a:pPr algn="l" eaLnBrk="1" hangingPunct="1">
              <a:defRPr/>
            </a:pPr>
            <a:r>
              <a:rPr lang="en-US" sz="2400" dirty="0" smtClean="0"/>
              <a:t>	</a:t>
            </a:r>
            <a:r>
              <a:rPr lang="en-US" sz="2400" b="1" dirty="0" smtClean="0"/>
              <a:t>A. carbon. 		C. hydrogen.</a:t>
            </a:r>
          </a:p>
          <a:p>
            <a:pPr algn="l" eaLnBrk="1" hangingPunct="1">
              <a:defRPr/>
            </a:pPr>
            <a:r>
              <a:rPr lang="en-US" sz="2400" b="1" dirty="0" smtClean="0"/>
              <a:t>	D. aluminum.		B. oxygen.</a:t>
            </a:r>
          </a:p>
          <a:p>
            <a:pPr algn="l" eaLnBrk="1" hangingPunct="1">
              <a:defRPr/>
            </a:pPr>
            <a:endParaRPr lang="en-US" sz="2400" b="1" dirty="0" smtClean="0"/>
          </a:p>
          <a:p>
            <a:pPr marL="457200" indent="-457200" algn="l" eaLnBrk="1" hangingPunct="1">
              <a:buFontTx/>
              <a:buAutoNum type="arabicPeriod" startAt="2"/>
              <a:defRPr/>
            </a:pPr>
            <a:r>
              <a:rPr lang="en-US" sz="2400" b="1" dirty="0" smtClean="0"/>
              <a:t>Which of the following is a chemical symbol representing an element?</a:t>
            </a:r>
          </a:p>
          <a:p>
            <a:pPr marL="457200" indent="-457200" algn="l" eaLnBrk="1" hangingPunct="1">
              <a:defRPr/>
            </a:pPr>
            <a:r>
              <a:rPr lang="en-US" sz="2400" b="1" dirty="0" smtClean="0"/>
              <a:t>		A. C			</a:t>
            </a:r>
            <a:r>
              <a:rPr lang="en-US" sz="2400" b="1" dirty="0" err="1" smtClean="0"/>
              <a:t>C</a:t>
            </a:r>
            <a:r>
              <a:rPr lang="en-US" sz="2400" b="1" dirty="0" smtClean="0"/>
              <a:t>. </a:t>
            </a:r>
          </a:p>
          <a:p>
            <a:pPr algn="l" eaLnBrk="1" hangingPunct="1">
              <a:defRPr/>
            </a:pPr>
            <a:r>
              <a:rPr lang="en-US" sz="2400" b="1" dirty="0" smtClean="0"/>
              <a:t>	B. CO			D. </a:t>
            </a:r>
          </a:p>
          <a:p>
            <a:pPr algn="l" eaLnBrk="1" hangingPunct="1">
              <a:defRPr/>
            </a:pPr>
            <a:endParaRPr lang="en-US" sz="2400" b="1" dirty="0" smtClean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5334000" y="5486400"/>
          <a:ext cx="838200" cy="714375"/>
        </p:xfrm>
        <a:graphic>
          <a:graphicData uri="http://schemas.openxmlformats.org/presentationml/2006/ole">
            <p:oleObj spid="_x0000_s1026" name="Equation" r:id="rId3" imgW="342720" imgH="291960" progId="Equation.3">
              <p:embed/>
            </p:oleObj>
          </a:graphicData>
        </a:graphic>
      </p:graphicFrame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5334000" y="6096000"/>
          <a:ext cx="847725" cy="533400"/>
        </p:xfrm>
        <a:graphic>
          <a:graphicData uri="http://schemas.openxmlformats.org/presentationml/2006/ole">
            <p:oleObj spid="_x0000_s1027" name="Equation" r:id="rId4" imgW="3427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534400" cy="5715000"/>
          </a:xfrm>
        </p:spPr>
        <p:txBody>
          <a:bodyPr/>
          <a:lstStyle/>
          <a:p>
            <a:pPr marL="406400" indent="-406400" algn="l">
              <a:buClr>
                <a:schemeClr val="bg1"/>
              </a:buClr>
              <a:buFont typeface="+mj-lt"/>
              <a:buAutoNum type="arabicPeriod"/>
              <a:defRPr/>
            </a:pPr>
            <a:r>
              <a:rPr lang="en-US" sz="2600" dirty="0" smtClean="0"/>
              <a:t>An apple is hanging from a tree branch. A gust of wind blows the tree, and the apple falls. Which of the  following describes the apple's energy just as the apple hits the ground?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A</a:t>
            </a:r>
            <a:r>
              <a:rPr lang="en-US" sz="2600" dirty="0" smtClean="0"/>
              <a:t>. Its potential energy due to position is zero.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B.</a:t>
            </a:r>
            <a:r>
              <a:rPr lang="en-US" sz="2600" b="1" dirty="0" smtClean="0"/>
              <a:t> </a:t>
            </a:r>
            <a:r>
              <a:rPr lang="en-US" sz="2600" dirty="0" smtClean="0"/>
              <a:t>Its kinetic energy due to position is zero.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C. </a:t>
            </a:r>
            <a:r>
              <a:rPr lang="en-US" sz="2600" dirty="0" smtClean="0"/>
              <a:t>Its potential energy is half its kinetic energy.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D. </a:t>
            </a:r>
            <a:r>
              <a:rPr lang="en-US" sz="2600" dirty="0" smtClean="0"/>
              <a:t>Its kinetic energy is equal to its potential energy.</a:t>
            </a:r>
          </a:p>
          <a:p>
            <a:pPr algn="l">
              <a:spcBef>
                <a:spcPts val="0"/>
              </a:spcBef>
              <a:defRPr/>
            </a:pPr>
            <a:endParaRPr lang="en-US" sz="2600" dirty="0" smtClean="0"/>
          </a:p>
          <a:p>
            <a:pPr marL="514350" indent="-514350" algn="l">
              <a:buClr>
                <a:schemeClr val="bg1"/>
              </a:buClr>
              <a:buFont typeface="+mj-lt"/>
              <a:buAutoNum type="arabicPeriod" startAt="2"/>
              <a:defRPr/>
            </a:pPr>
            <a:r>
              <a:rPr lang="en-US" sz="2600" dirty="0" smtClean="0"/>
              <a:t>A bowling ball with a mass of 5 kg is rolling at a speed of 2 m/s. What is its kinetic energy?  (Hint: KE = ½mv²)</a:t>
            </a:r>
          </a:p>
          <a:p>
            <a:pPr algn="l">
              <a:defRPr/>
            </a:pPr>
            <a:r>
              <a:rPr lang="en-US" sz="2600" dirty="0" smtClean="0"/>
              <a:t>	A. 5J				C. 15J			</a:t>
            </a:r>
          </a:p>
          <a:p>
            <a:pPr algn="l">
              <a:defRPr/>
            </a:pPr>
            <a:r>
              <a:rPr lang="en-US" sz="2600" dirty="0" smtClean="0"/>
              <a:t>	B. l0J				D. 20J</a:t>
            </a:r>
          </a:p>
        </p:txBody>
      </p:sp>
      <p:sp>
        <p:nvSpPr>
          <p:cNvPr id="7270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24,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534400" cy="5715000"/>
          </a:xfrm>
        </p:spPr>
        <p:txBody>
          <a:bodyPr/>
          <a:lstStyle/>
          <a:p>
            <a:pPr marL="406400" indent="-406400" algn="l">
              <a:buClr>
                <a:schemeClr val="bg1"/>
              </a:buClr>
              <a:buFont typeface="+mj-lt"/>
              <a:buAutoNum type="arabicPeriod"/>
              <a:defRPr/>
            </a:pPr>
            <a:r>
              <a:rPr lang="en-US" sz="2600" dirty="0" smtClean="0"/>
              <a:t>An apple is hanging from a tree branch. A gust of wind blows the tree, and the apple falls. Which of the  following describes the apple's energy just as the apple hits the ground?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A</a:t>
            </a:r>
            <a:r>
              <a:rPr lang="en-US" sz="2600" dirty="0" smtClean="0"/>
              <a:t>. Its potential energy due to position is zero.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B. </a:t>
            </a:r>
            <a:r>
              <a:rPr lang="en-US" sz="2600" dirty="0" smtClean="0">
                <a:solidFill>
                  <a:srgbClr val="FF0000"/>
                </a:solidFill>
              </a:rPr>
              <a:t>Its kinetic energy due to position is zero.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C. </a:t>
            </a:r>
            <a:r>
              <a:rPr lang="en-US" sz="2600" dirty="0" smtClean="0"/>
              <a:t>Its potential energy is half its kinetic energy.</a:t>
            </a:r>
          </a:p>
          <a:p>
            <a:pPr algn="l"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D. </a:t>
            </a:r>
            <a:r>
              <a:rPr lang="en-US" sz="2600" dirty="0" smtClean="0"/>
              <a:t>Its kinetic energy is equal to its potential energy.</a:t>
            </a:r>
          </a:p>
          <a:p>
            <a:pPr algn="l">
              <a:spcBef>
                <a:spcPts val="0"/>
              </a:spcBef>
              <a:defRPr/>
            </a:pPr>
            <a:endParaRPr lang="en-US" sz="2600" dirty="0" smtClean="0"/>
          </a:p>
          <a:p>
            <a:pPr marL="514350" indent="-514350" algn="l">
              <a:buClr>
                <a:schemeClr val="bg1"/>
              </a:buClr>
              <a:buFont typeface="+mj-lt"/>
              <a:buAutoNum type="arabicPeriod" startAt="2"/>
              <a:defRPr/>
            </a:pPr>
            <a:r>
              <a:rPr lang="en-US" sz="2600" dirty="0" smtClean="0"/>
              <a:t>A bowling ball with a mass of 5 kg is rolling at a speed of 2 m/s. What is its kinetic energy?  (Hint: KE = ½mv²)</a:t>
            </a:r>
          </a:p>
          <a:p>
            <a:pPr algn="l">
              <a:defRPr/>
            </a:pPr>
            <a:r>
              <a:rPr lang="en-US" sz="2600" dirty="0" smtClean="0"/>
              <a:t>	A. 5J</a:t>
            </a:r>
            <a:r>
              <a:rPr lang="en-US" sz="2600" dirty="0" smtClean="0">
                <a:solidFill>
                  <a:srgbClr val="FF0000"/>
                </a:solidFill>
              </a:rPr>
              <a:t>	</a:t>
            </a:r>
            <a:r>
              <a:rPr lang="en-US" sz="2600" dirty="0" smtClean="0"/>
              <a:t>			C. 15J			</a:t>
            </a:r>
          </a:p>
          <a:p>
            <a:pPr algn="l">
              <a:defRPr/>
            </a:pPr>
            <a:r>
              <a:rPr lang="en-US" sz="2600" dirty="0" smtClean="0"/>
              <a:t>	</a:t>
            </a:r>
            <a:r>
              <a:rPr lang="en-US" sz="2600" dirty="0" smtClean="0">
                <a:solidFill>
                  <a:srgbClr val="FF0000"/>
                </a:solidFill>
              </a:rPr>
              <a:t>B. l0J	</a:t>
            </a:r>
            <a:r>
              <a:rPr lang="en-US" sz="2600" dirty="0" smtClean="0"/>
              <a:t>			D. 20J</a:t>
            </a:r>
          </a:p>
        </p:txBody>
      </p:sp>
      <p:sp>
        <p:nvSpPr>
          <p:cNvPr id="7373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24,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Which of these is not a form of potential energy?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r>
              <a:rPr lang="en-US" sz="2800" dirty="0" smtClean="0"/>
              <a:t>A. gravitational energy 		C. light energy</a:t>
            </a:r>
          </a:p>
          <a:p>
            <a:pPr algn="l">
              <a:defRPr/>
            </a:pPr>
            <a:r>
              <a:rPr lang="en-US" sz="2800" dirty="0" smtClean="0"/>
              <a:t>B. chemical energy 		D. nuclear energy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Which of the following changes chemical energy into mechanical energy?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blender				C. ceiling fan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flashlight			D. human body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7475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27,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Which of these is not a form of potential energy?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r>
              <a:rPr lang="en-US" sz="2800" dirty="0" smtClean="0"/>
              <a:t>A. gravitational energy 		</a:t>
            </a:r>
            <a:r>
              <a:rPr lang="en-US" sz="2800" dirty="0" smtClean="0">
                <a:solidFill>
                  <a:srgbClr val="FF0000"/>
                </a:solidFill>
              </a:rPr>
              <a:t>C. light energy</a:t>
            </a:r>
          </a:p>
          <a:p>
            <a:pPr algn="l">
              <a:defRPr/>
            </a:pPr>
            <a:r>
              <a:rPr lang="en-US" sz="2800" dirty="0" smtClean="0"/>
              <a:t>B. chemical energy 		D. nuclear energy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Which of the following changes chemical energy into mechanical energy?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blender				C. ceiling fan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flashlight			</a:t>
            </a:r>
            <a:r>
              <a:rPr lang="en-US" sz="2800" dirty="0" smtClean="0">
                <a:solidFill>
                  <a:srgbClr val="FF0000"/>
                </a:solidFill>
              </a:rPr>
              <a:t>D. human body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27,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An example of chemical energy being transformed into light energy is</a:t>
            </a:r>
          </a:p>
          <a:p>
            <a:pPr algn="l">
              <a:defRPr/>
            </a:pPr>
            <a:r>
              <a:rPr lang="en-US" sz="2800" dirty="0" smtClean="0"/>
              <a:t>A. a candle burning. 	C. a traffic light turning red.</a:t>
            </a:r>
          </a:p>
          <a:p>
            <a:pPr algn="l">
              <a:defRPr/>
            </a:pPr>
            <a:r>
              <a:rPr lang="en-US" sz="2800" dirty="0" smtClean="0"/>
              <a:t>B. a light bulb shining. 	D. a television screen lighting 				     up.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When the strings of a violin are plucked, they vibrate. These vibrations are transferred to particles in the air. What kind of energy do these vibrating particles produce?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chemical energy		C. electrical energy</a:t>
            </a:r>
          </a:p>
          <a:p>
            <a:pPr marL="514350" indent="-514350" algn="l">
              <a:defRPr/>
            </a:pPr>
            <a:r>
              <a:rPr lang="en-US" sz="2800" dirty="0" smtClean="0"/>
              <a:t>B. nuclear energy			D. sound energy</a:t>
            </a:r>
          </a:p>
          <a:p>
            <a:pPr>
              <a:defRPr/>
            </a:pPr>
            <a:r>
              <a:rPr lang="en-US" sz="2800" dirty="0" smtClean="0"/>
              <a:t>	</a:t>
            </a:r>
          </a:p>
        </p:txBody>
      </p:sp>
      <p:sp>
        <p:nvSpPr>
          <p:cNvPr id="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28,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An example of chemical energy being transformed into light energy is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a candle burning. </a:t>
            </a:r>
            <a:r>
              <a:rPr lang="en-US" sz="2800" dirty="0" smtClean="0"/>
              <a:t>	C. a traffic light turning red.</a:t>
            </a:r>
          </a:p>
          <a:p>
            <a:pPr algn="l">
              <a:defRPr/>
            </a:pPr>
            <a:r>
              <a:rPr lang="en-US" sz="2800" dirty="0" smtClean="0"/>
              <a:t>B. a light bulb shining. 	D. a television screen lighting 				     up.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When the strings of a violin are plucked, they vibrate. These vibrations are transferred to particles in the air. What kind of energy do these vibrating particles produce?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chemical energy		C. electrical energy</a:t>
            </a:r>
          </a:p>
          <a:p>
            <a:pPr marL="514350" indent="-514350" algn="l">
              <a:defRPr/>
            </a:pPr>
            <a:r>
              <a:rPr lang="en-US" sz="2800" dirty="0" smtClean="0"/>
              <a:t>B. nuclear energy			</a:t>
            </a:r>
            <a:r>
              <a:rPr lang="en-US" sz="2800" dirty="0" smtClean="0">
                <a:solidFill>
                  <a:srgbClr val="FF0000"/>
                </a:solidFill>
              </a:rPr>
              <a:t>D. sound energy</a:t>
            </a:r>
          </a:p>
          <a:p>
            <a:pPr>
              <a:defRPr/>
            </a:pPr>
            <a:r>
              <a:rPr lang="en-US" sz="2800" dirty="0" smtClean="0"/>
              <a:t>	</a:t>
            </a:r>
          </a:p>
        </p:txBody>
      </p:sp>
      <p:sp>
        <p:nvSpPr>
          <p:cNvPr id="7782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28,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voltage?</a:t>
            </a:r>
          </a:p>
          <a:p>
            <a:pPr algn="l">
              <a:defRPr/>
            </a:pPr>
            <a:r>
              <a:rPr lang="en-US" sz="2800" dirty="0" smtClean="0"/>
              <a:t>A. a measure of electric current</a:t>
            </a:r>
          </a:p>
          <a:p>
            <a:pPr algn="l">
              <a:defRPr/>
            </a:pPr>
            <a:r>
              <a:rPr lang="en-US" sz="2800" dirty="0" smtClean="0"/>
              <a:t>B. a kind of static electricity</a:t>
            </a:r>
          </a:p>
          <a:p>
            <a:pPr algn="l">
              <a:defRPr/>
            </a:pPr>
            <a:r>
              <a:rPr lang="en-US" sz="2800" dirty="0" smtClean="0"/>
              <a:t>C. a kind of current electricity</a:t>
            </a:r>
          </a:p>
          <a:p>
            <a:pPr algn="l">
              <a:defRPr/>
            </a:pPr>
            <a:r>
              <a:rPr lang="en-US" sz="2800" dirty="0" smtClean="0"/>
              <a:t>D. a measure of potential energy difference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Which of these is an insulator?</a:t>
            </a:r>
          </a:p>
          <a:p>
            <a:pPr algn="l">
              <a:defRPr/>
            </a:pPr>
            <a:r>
              <a:rPr lang="en-US" sz="2800" dirty="0" smtClean="0"/>
              <a:t>A. a copper wire		C. a plastic coating on a wire</a:t>
            </a:r>
          </a:p>
          <a:p>
            <a:pPr algn="l">
              <a:defRPr/>
            </a:pPr>
            <a:r>
              <a:rPr lang="en-US" sz="2800" dirty="0" smtClean="0"/>
              <a:t>B. a silver spoon		D. an aluminum coating on a 				     wire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7885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29,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voltage?</a:t>
            </a:r>
          </a:p>
          <a:p>
            <a:pPr algn="l">
              <a:defRPr/>
            </a:pPr>
            <a:r>
              <a:rPr lang="en-US" sz="2800" dirty="0" smtClean="0"/>
              <a:t>A. a measure of electric current</a:t>
            </a:r>
          </a:p>
          <a:p>
            <a:pPr algn="l">
              <a:defRPr/>
            </a:pPr>
            <a:r>
              <a:rPr lang="en-US" sz="2800" dirty="0" smtClean="0"/>
              <a:t>B. a kind of static electricity</a:t>
            </a:r>
          </a:p>
          <a:p>
            <a:pPr algn="l">
              <a:defRPr/>
            </a:pPr>
            <a:r>
              <a:rPr lang="en-US" sz="2800" dirty="0" smtClean="0"/>
              <a:t>C. a kind of current electricity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D. a measure of potential energy difference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Which of these is an insulator?</a:t>
            </a:r>
          </a:p>
          <a:p>
            <a:pPr algn="l">
              <a:defRPr/>
            </a:pPr>
            <a:r>
              <a:rPr lang="en-US" sz="2800" dirty="0" smtClean="0"/>
              <a:t>A. a copper wire		</a:t>
            </a:r>
            <a:r>
              <a:rPr lang="en-US" sz="2800" dirty="0" smtClean="0">
                <a:solidFill>
                  <a:srgbClr val="FF0000"/>
                </a:solidFill>
              </a:rPr>
              <a:t>C. a plastic coating on a wire</a:t>
            </a:r>
          </a:p>
          <a:p>
            <a:pPr algn="l">
              <a:defRPr/>
            </a:pPr>
            <a:r>
              <a:rPr lang="en-US" sz="2800" dirty="0" smtClean="0"/>
              <a:t>B. a silver spoon		D. an aluminum coating on a 				     wire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7987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February 29,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the purpose of a switch in an electric circuit?</a:t>
            </a:r>
          </a:p>
          <a:p>
            <a:pPr algn="l">
              <a:defRPr/>
            </a:pPr>
            <a:r>
              <a:rPr lang="en-US" sz="2800" dirty="0" smtClean="0"/>
              <a:t>A. to change the direction of the current</a:t>
            </a:r>
          </a:p>
          <a:p>
            <a:pPr algn="l">
              <a:defRPr/>
            </a:pPr>
            <a:r>
              <a:rPr lang="en-US" sz="2800" dirty="0" smtClean="0"/>
              <a:t>B. to provide a push for the current</a:t>
            </a:r>
          </a:p>
          <a:p>
            <a:pPr algn="l">
              <a:defRPr/>
            </a:pPr>
            <a:r>
              <a:rPr lang="en-US" sz="2800" dirty="0" smtClean="0"/>
              <a:t>C. to allow the electric circuit to be opened or closed</a:t>
            </a:r>
          </a:p>
          <a:p>
            <a:pPr algn="l">
              <a:defRPr/>
            </a:pPr>
            <a:r>
              <a:rPr lang="en-US" sz="2800" dirty="0" smtClean="0"/>
              <a:t>D. to increase the electric power to the load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In a circuit, a battery is</a:t>
            </a:r>
          </a:p>
          <a:p>
            <a:pPr algn="l">
              <a:defRPr/>
            </a:pPr>
            <a:r>
              <a:rPr lang="en-US" sz="2800" dirty="0" smtClean="0"/>
              <a:t>A. a conductor.			C. a load.</a:t>
            </a:r>
          </a:p>
          <a:p>
            <a:pPr algn="l">
              <a:defRPr/>
            </a:pPr>
            <a:r>
              <a:rPr lang="en-US" sz="2800" dirty="0" smtClean="0"/>
              <a:t>B. an energy source.		D. an insulator.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8089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1,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is the purpose of a switch in an electric circuit?</a:t>
            </a:r>
          </a:p>
          <a:p>
            <a:pPr algn="l">
              <a:defRPr/>
            </a:pPr>
            <a:r>
              <a:rPr lang="en-US" sz="2800" dirty="0" smtClean="0"/>
              <a:t>A. to change the direction of the current</a:t>
            </a:r>
          </a:p>
          <a:p>
            <a:pPr algn="l">
              <a:defRPr/>
            </a:pPr>
            <a:r>
              <a:rPr lang="en-US" sz="2800" dirty="0" smtClean="0"/>
              <a:t>B. to provide a push for the current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C. to allow the electric circuit to be opened or closed</a:t>
            </a:r>
          </a:p>
          <a:p>
            <a:pPr algn="l">
              <a:defRPr/>
            </a:pPr>
            <a:r>
              <a:rPr lang="en-US" sz="2800" dirty="0" smtClean="0"/>
              <a:t>D. to increase the electric power to the load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In a circuit, a battery is</a:t>
            </a:r>
          </a:p>
          <a:p>
            <a:pPr algn="l">
              <a:defRPr/>
            </a:pPr>
            <a:r>
              <a:rPr lang="en-US" sz="2800" dirty="0" smtClean="0"/>
              <a:t>A. a conductor.			C. a load.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an energy source.</a:t>
            </a:r>
            <a:r>
              <a:rPr lang="en-US" sz="2800" dirty="0" smtClean="0"/>
              <a:t>		D. an insulator.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8192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1,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7696200" cy="464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dirty="0" smtClean="0"/>
              <a:t>1.  A student is investigating a sample of an element. The student observes that the element is solid, shiny- and can be bent into a new shape. The student is most likely observing</a:t>
            </a:r>
          </a:p>
          <a:p>
            <a:pPr algn="l" eaLnBrk="1" hangingPunct="1">
              <a:defRPr/>
            </a:pPr>
            <a:r>
              <a:rPr lang="en-US" sz="2400" dirty="0" smtClean="0"/>
              <a:t>	</a:t>
            </a:r>
            <a:r>
              <a:rPr lang="en-US" sz="2400" b="1" dirty="0" smtClean="0"/>
              <a:t>A. carbon. 		C. hydrogen.</a:t>
            </a:r>
          </a:p>
          <a:p>
            <a:pPr algn="l" eaLnBrk="1" hangingPunct="1">
              <a:defRPr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D. aluminum.	</a:t>
            </a:r>
            <a:r>
              <a:rPr lang="en-US" sz="2400" b="1" dirty="0" smtClean="0"/>
              <a:t>	B. oxygen.</a:t>
            </a:r>
          </a:p>
          <a:p>
            <a:pPr algn="l" eaLnBrk="1" hangingPunct="1">
              <a:defRPr/>
            </a:pPr>
            <a:endParaRPr lang="en-US" sz="2400" b="1" dirty="0" smtClean="0"/>
          </a:p>
          <a:p>
            <a:pPr marL="457200" indent="-457200" algn="l" eaLnBrk="1" hangingPunct="1">
              <a:buFontTx/>
              <a:buAutoNum type="arabicPeriod" startAt="2"/>
              <a:defRPr/>
            </a:pPr>
            <a:r>
              <a:rPr lang="en-US" sz="2400" b="1" dirty="0" smtClean="0"/>
              <a:t>Which of the following is a chemical symbol representing an element?</a:t>
            </a:r>
          </a:p>
          <a:p>
            <a:pPr marL="457200" indent="-457200" algn="l" eaLnBrk="1" hangingPunct="1">
              <a:defRPr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A. C</a:t>
            </a:r>
            <a:r>
              <a:rPr lang="en-US" sz="2400" b="1" dirty="0" smtClean="0"/>
              <a:t>			</a:t>
            </a:r>
            <a:r>
              <a:rPr lang="en-US" sz="2400" b="1" dirty="0" err="1" smtClean="0"/>
              <a:t>C</a:t>
            </a:r>
            <a:r>
              <a:rPr lang="en-US" sz="2400" b="1" dirty="0" smtClean="0"/>
              <a:t>. </a:t>
            </a:r>
          </a:p>
          <a:p>
            <a:pPr algn="l" eaLnBrk="1" hangingPunct="1">
              <a:defRPr/>
            </a:pPr>
            <a:r>
              <a:rPr lang="en-US" sz="2400" b="1" dirty="0" smtClean="0"/>
              <a:t>	B. CO			D. </a:t>
            </a:r>
          </a:p>
          <a:p>
            <a:pPr algn="l" eaLnBrk="1" hangingPunct="1">
              <a:defRPr/>
            </a:pPr>
            <a:endParaRPr lang="en-US" sz="2400" b="1" dirty="0" smtClean="0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5334000" y="5486400"/>
          <a:ext cx="838200" cy="714375"/>
        </p:xfrm>
        <a:graphic>
          <a:graphicData uri="http://schemas.openxmlformats.org/presentationml/2006/ole">
            <p:oleObj spid="_x0000_s2050" name="Equation" r:id="rId3" imgW="342720" imgH="291960" progId="Equation.3">
              <p:embed/>
            </p:oleObj>
          </a:graphicData>
        </a:graphic>
      </p:graphicFrame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5334000" y="6096000"/>
          <a:ext cx="847725" cy="533400"/>
        </p:xfrm>
        <a:graphic>
          <a:graphicData uri="http://schemas.openxmlformats.org/presentationml/2006/ole">
            <p:oleObj spid="_x0000_s2051" name="Equation" r:id="rId4" imgW="342720" imgH="215640" progId="Equation.3">
              <p:embed/>
            </p:oleObj>
          </a:graphicData>
        </a:graphic>
      </p:graphicFrame>
      <p:sp>
        <p:nvSpPr>
          <p:cNvPr id="205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14400" y="304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10, 2012 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Earth receives energy from the sun by</a:t>
            </a:r>
          </a:p>
          <a:p>
            <a:pPr algn="l">
              <a:defRPr/>
            </a:pPr>
            <a:r>
              <a:rPr lang="en-US" sz="2800" dirty="0" smtClean="0"/>
              <a:t>A. convection		C. radiation.</a:t>
            </a:r>
          </a:p>
          <a:p>
            <a:pPr algn="l">
              <a:defRPr/>
            </a:pPr>
            <a:r>
              <a:rPr lang="en-US" sz="2800" dirty="0" smtClean="0"/>
              <a:t>B. conduction		D. temperature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You have four containers full of water. The water in each container is at the same temperature. Which</a:t>
            </a:r>
          </a:p>
          <a:p>
            <a:pPr marL="508000" algn="l">
              <a:defRPr/>
            </a:pPr>
            <a:r>
              <a:rPr lang="en-US" sz="2800" dirty="0" smtClean="0"/>
              <a:t>container has the greatest thermal energy?</a:t>
            </a:r>
          </a:p>
          <a:p>
            <a:pPr algn="l">
              <a:defRPr/>
            </a:pPr>
            <a:r>
              <a:rPr lang="en-US" sz="2800" dirty="0" smtClean="0"/>
              <a:t>A. a 5-mL container		C. a 10-mL container</a:t>
            </a:r>
          </a:p>
          <a:p>
            <a:pPr algn="l">
              <a:defRPr/>
            </a:pPr>
            <a:r>
              <a:rPr lang="en-US" sz="2800" dirty="0" smtClean="0"/>
              <a:t>B. a l5-ml container		D. a 50-mL container</a:t>
            </a:r>
          </a:p>
          <a:p>
            <a:pPr algn="l">
              <a:defRPr/>
            </a:pPr>
            <a:r>
              <a:rPr lang="en-US" sz="2800" dirty="0" smtClean="0"/>
              <a:t>	</a:t>
            </a:r>
          </a:p>
        </p:txBody>
      </p:sp>
      <p:sp>
        <p:nvSpPr>
          <p:cNvPr id="8294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Earth receives energy from the sun by</a:t>
            </a:r>
          </a:p>
          <a:p>
            <a:pPr algn="l">
              <a:defRPr/>
            </a:pPr>
            <a:r>
              <a:rPr lang="en-US" sz="2800" dirty="0" smtClean="0"/>
              <a:t>A. convection		</a:t>
            </a:r>
            <a:r>
              <a:rPr lang="en-US" sz="2800" dirty="0" smtClean="0">
                <a:solidFill>
                  <a:srgbClr val="FF0000"/>
                </a:solidFill>
              </a:rPr>
              <a:t>C. radiation.</a:t>
            </a:r>
          </a:p>
          <a:p>
            <a:pPr algn="l">
              <a:defRPr/>
            </a:pPr>
            <a:r>
              <a:rPr lang="en-US" sz="2800" dirty="0" smtClean="0"/>
              <a:t>B. conduction		D. temperature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You have four containers full of water. The water in each container is at the same temperature. Which</a:t>
            </a:r>
          </a:p>
          <a:p>
            <a:pPr marL="508000" algn="l">
              <a:defRPr/>
            </a:pPr>
            <a:r>
              <a:rPr lang="en-US" sz="2800" dirty="0" smtClean="0"/>
              <a:t>container has the greatest thermal energy?</a:t>
            </a:r>
          </a:p>
          <a:p>
            <a:pPr algn="l">
              <a:defRPr/>
            </a:pPr>
            <a:r>
              <a:rPr lang="en-US" sz="2800" dirty="0" smtClean="0"/>
              <a:t>A. a 5-mL container		C. a 10-mL container</a:t>
            </a:r>
          </a:p>
          <a:p>
            <a:pPr algn="l">
              <a:defRPr/>
            </a:pPr>
            <a:r>
              <a:rPr lang="en-US" sz="2800" dirty="0" smtClean="0"/>
              <a:t>B. a l5-ml container		</a:t>
            </a:r>
            <a:r>
              <a:rPr lang="en-US" sz="2800" dirty="0" smtClean="0">
                <a:solidFill>
                  <a:srgbClr val="FF0000"/>
                </a:solidFill>
              </a:rPr>
              <a:t>D. a 50-mL container</a:t>
            </a:r>
          </a:p>
          <a:p>
            <a:pPr algn="l">
              <a:defRPr/>
            </a:pPr>
            <a:r>
              <a:rPr lang="en-US" sz="2800" dirty="0" smtClean="0"/>
              <a:t>	</a:t>
            </a:r>
          </a:p>
        </p:txBody>
      </p:sp>
      <p:sp>
        <p:nvSpPr>
          <p:cNvPr id="8397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2,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6172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In what direction does heat move?</a:t>
            </a:r>
          </a:p>
          <a:p>
            <a:pPr algn="l">
              <a:defRPr/>
            </a:pPr>
            <a:r>
              <a:rPr lang="en-US" sz="2800" dirty="0" smtClean="0"/>
              <a:t>A. from warmer areas to cooler area</a:t>
            </a:r>
          </a:p>
          <a:p>
            <a:pPr algn="l">
              <a:defRPr/>
            </a:pPr>
            <a:r>
              <a:rPr lang="en-US" sz="2800" dirty="0" smtClean="0"/>
              <a:t>B. from cooler areas to warmer areas</a:t>
            </a:r>
          </a:p>
          <a:p>
            <a:pPr algn="l">
              <a:defRPr/>
            </a:pPr>
            <a:r>
              <a:rPr lang="en-US" sz="2800" dirty="0" smtClean="0"/>
              <a:t>C. between areas of equal temperature</a:t>
            </a:r>
          </a:p>
          <a:p>
            <a:pPr algn="l">
              <a:defRPr/>
            </a:pPr>
            <a:r>
              <a:rPr lang="en-US" sz="2800" dirty="0" smtClean="0"/>
              <a:t>D. in all directions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Look at the diagram at the right. What method of heat transfer is occurring between the liquid and the metal spoon?</a:t>
            </a:r>
          </a:p>
          <a:p>
            <a:pPr algn="l">
              <a:defRPr/>
            </a:pPr>
            <a:r>
              <a:rPr lang="en-US" sz="2800" dirty="0" smtClean="0"/>
              <a:t>A. conduction		C. radiation</a:t>
            </a:r>
          </a:p>
          <a:p>
            <a:pPr algn="l">
              <a:defRPr/>
            </a:pPr>
            <a:r>
              <a:rPr lang="en-US" sz="2800" dirty="0" smtClean="0"/>
              <a:t>B. convection		D. temperature</a:t>
            </a:r>
          </a:p>
          <a:p>
            <a:pPr algn="l">
              <a:defRPr/>
            </a:pPr>
            <a:endParaRPr lang="en-US" sz="2800" dirty="0" smtClean="0"/>
          </a:p>
        </p:txBody>
      </p:sp>
      <p:pic>
        <p:nvPicPr>
          <p:cNvPr id="849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86200"/>
            <a:ext cx="1381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5,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61722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In what direction does heat move?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from warmer areas to cooler area</a:t>
            </a:r>
          </a:p>
          <a:p>
            <a:pPr algn="l">
              <a:defRPr/>
            </a:pPr>
            <a:r>
              <a:rPr lang="en-US" sz="2800" dirty="0" smtClean="0"/>
              <a:t>B. from cooler areas to warmer areas</a:t>
            </a:r>
          </a:p>
          <a:p>
            <a:pPr algn="l">
              <a:defRPr/>
            </a:pPr>
            <a:r>
              <a:rPr lang="en-US" sz="2800" dirty="0" smtClean="0"/>
              <a:t>C. between areas of equal temperature</a:t>
            </a:r>
          </a:p>
          <a:p>
            <a:pPr algn="l">
              <a:defRPr/>
            </a:pPr>
            <a:r>
              <a:rPr lang="en-US" sz="2800" dirty="0" smtClean="0"/>
              <a:t>D. in all directions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Look at the diagram at the right. What method of heat transfer is occurring between the liquid and the metal spoon?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conduction</a:t>
            </a:r>
            <a:r>
              <a:rPr lang="en-US" sz="2800" dirty="0" smtClean="0"/>
              <a:t>		C. radiation</a:t>
            </a:r>
          </a:p>
          <a:p>
            <a:pPr algn="l">
              <a:defRPr/>
            </a:pPr>
            <a:r>
              <a:rPr lang="en-US" sz="2800" dirty="0" smtClean="0"/>
              <a:t>B. convection		D. temperature</a:t>
            </a:r>
          </a:p>
          <a:p>
            <a:pPr algn="l">
              <a:defRPr/>
            </a:pPr>
            <a:endParaRPr lang="en-US" sz="2800" dirty="0" smtClean="0"/>
          </a:p>
        </p:txBody>
      </p:sp>
      <p:pic>
        <p:nvPicPr>
          <p:cNvPr id="860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657600"/>
            <a:ext cx="1752600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5,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You feel warm when you stand under a heat lamp because energy moves to you by</a:t>
            </a:r>
          </a:p>
          <a:p>
            <a:pPr algn="l">
              <a:defRPr/>
            </a:pPr>
            <a:r>
              <a:rPr lang="en-US" sz="2800" dirty="0" smtClean="0"/>
              <a:t>A. conduction.			C. currents.</a:t>
            </a:r>
          </a:p>
          <a:p>
            <a:pPr algn="l">
              <a:defRPr/>
            </a:pPr>
            <a:r>
              <a:rPr lang="en-US" sz="2800" dirty="0" smtClean="0"/>
              <a:t>B. convection.			D. radiation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When a switch connects two parts of a circuit, the circuit is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series				C. open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parallel				D. closed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8704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6,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You feel warm when you stand under a heat lamp because energy moves to you by</a:t>
            </a:r>
          </a:p>
          <a:p>
            <a:pPr algn="l">
              <a:defRPr/>
            </a:pPr>
            <a:r>
              <a:rPr lang="en-US" sz="2800" dirty="0" smtClean="0"/>
              <a:t>A. conduction.			C. currents.</a:t>
            </a:r>
          </a:p>
          <a:p>
            <a:pPr algn="l">
              <a:defRPr/>
            </a:pPr>
            <a:r>
              <a:rPr lang="en-US" sz="2800" dirty="0" smtClean="0"/>
              <a:t>B. convection.			</a:t>
            </a:r>
            <a:r>
              <a:rPr lang="en-US" sz="2800" dirty="0" smtClean="0">
                <a:solidFill>
                  <a:srgbClr val="FF0000"/>
                </a:solidFill>
              </a:rPr>
              <a:t>D. radiation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When a switch connects two parts of a circuit, the circuit is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series				C. open</a:t>
            </a:r>
          </a:p>
          <a:p>
            <a:pPr marL="514350" indent="-514350" algn="l">
              <a:buFontTx/>
              <a:buAutoNum type="alphaUcPeriod"/>
              <a:defRPr/>
            </a:pPr>
            <a:r>
              <a:rPr lang="en-US" sz="2800" dirty="0" smtClean="0"/>
              <a:t>parallel				</a:t>
            </a:r>
            <a:r>
              <a:rPr lang="en-US" sz="2800" dirty="0" smtClean="0">
                <a:solidFill>
                  <a:srgbClr val="FF0000"/>
                </a:solidFill>
              </a:rPr>
              <a:t>D. closed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8806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6,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When you push a rock up a hill, you are storing energy as</a:t>
            </a:r>
          </a:p>
          <a:p>
            <a:pPr algn="l">
              <a:defRPr/>
            </a:pPr>
            <a:r>
              <a:rPr lang="en-US" sz="2800" dirty="0" smtClean="0"/>
              <a:t>A. Mechanical energy.		C. thermal energy.</a:t>
            </a:r>
          </a:p>
          <a:p>
            <a:pPr algn="l">
              <a:defRPr/>
            </a:pPr>
            <a:r>
              <a:rPr lang="en-US" sz="2800" dirty="0" smtClean="0"/>
              <a:t>B. gravitational energy.		D. chemical energy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r>
              <a:rPr lang="en-US" sz="2800" dirty="0" smtClean="0"/>
              <a:t>Which of these is NOT part of an</a:t>
            </a:r>
          </a:p>
          <a:p>
            <a:pPr algn="l">
              <a:defRPr/>
            </a:pPr>
            <a:r>
              <a:rPr lang="en-US" sz="2800" dirty="0" smtClean="0"/>
              <a:t>electric circuit?</a:t>
            </a:r>
          </a:p>
          <a:p>
            <a:pPr algn="l">
              <a:defRPr/>
            </a:pPr>
            <a:r>
              <a:rPr lang="en-US" sz="2800" dirty="0" smtClean="0"/>
              <a:t>A. magnet				C. load</a:t>
            </a:r>
          </a:p>
          <a:p>
            <a:pPr algn="l">
              <a:defRPr/>
            </a:pPr>
            <a:r>
              <a:rPr lang="en-US" sz="2800" dirty="0" smtClean="0"/>
              <a:t>B. conductor			D. switch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8909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7,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F9E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When you push a rock up a hill, you are storing energy as</a:t>
            </a:r>
          </a:p>
          <a:p>
            <a:pPr algn="l">
              <a:defRPr/>
            </a:pPr>
            <a:r>
              <a:rPr lang="en-US" sz="2800" dirty="0" smtClean="0"/>
              <a:t>A. Mechanical energy.		C. thermal energy.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gravitational energy.</a:t>
            </a:r>
            <a:r>
              <a:rPr lang="en-US" sz="2800" dirty="0" smtClean="0"/>
              <a:t>		D. chemical energy</a:t>
            </a:r>
          </a:p>
          <a:p>
            <a:pPr algn="l">
              <a:defRPr/>
            </a:pPr>
            <a:endParaRPr lang="en-US" sz="2800" dirty="0" smtClean="0"/>
          </a:p>
          <a:p>
            <a:pPr algn="l">
              <a:defRPr/>
            </a:pPr>
            <a:r>
              <a:rPr lang="en-US" sz="2800" dirty="0" smtClean="0"/>
              <a:t>Which of these is NOT part of an</a:t>
            </a:r>
          </a:p>
          <a:p>
            <a:pPr algn="l">
              <a:defRPr/>
            </a:pPr>
            <a:r>
              <a:rPr lang="en-US" sz="2800" dirty="0" smtClean="0"/>
              <a:t>electric circuit?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magnet</a:t>
            </a:r>
            <a:r>
              <a:rPr lang="en-US" sz="2800" dirty="0" smtClean="0"/>
              <a:t>				C. load</a:t>
            </a:r>
          </a:p>
          <a:p>
            <a:pPr algn="l">
              <a:defRPr/>
            </a:pPr>
            <a:r>
              <a:rPr lang="en-US" sz="2800" dirty="0" smtClean="0"/>
              <a:t>B. conductor			D. switch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9011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7,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Which of the following is not a medium?</a:t>
            </a:r>
          </a:p>
          <a:p>
            <a:pPr algn="l">
              <a:defRPr/>
            </a:pPr>
            <a:r>
              <a:rPr lang="en-US" sz="2600" dirty="0" smtClean="0"/>
              <a:t>A. space				C. water</a:t>
            </a:r>
          </a:p>
          <a:p>
            <a:pPr algn="l">
              <a:defRPr/>
            </a:pPr>
            <a:r>
              <a:rPr lang="en-US" sz="2600" dirty="0" smtClean="0"/>
              <a:t>B. air</a:t>
            </a:r>
            <a:r>
              <a:rPr lang="en-US" sz="2800" dirty="0" smtClean="0"/>
              <a:t>					</a:t>
            </a:r>
            <a:r>
              <a:rPr lang="en-US" sz="2600" dirty="0" smtClean="0"/>
              <a:t>D. wood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wave's amplitude is</a:t>
            </a:r>
          </a:p>
          <a:p>
            <a:pPr algn="l">
              <a:defRPr/>
            </a:pPr>
            <a:r>
              <a:rPr lang="en-US" sz="2600" dirty="0" smtClean="0"/>
              <a:t>A. the distance from the resting point to a crest or trough.</a:t>
            </a:r>
          </a:p>
          <a:p>
            <a:pPr algn="l">
              <a:defRPr/>
            </a:pPr>
            <a:r>
              <a:rPr lang="en-US" sz="2600" dirty="0" smtClean="0"/>
              <a:t>B. the distance between the crest of one wave and the crest of the next.</a:t>
            </a:r>
          </a:p>
          <a:p>
            <a:pPr algn="l">
              <a:defRPr/>
            </a:pPr>
            <a:r>
              <a:rPr lang="en-US" sz="2600" dirty="0" smtClean="0"/>
              <a:t>C. the distance the wave travels in one second.</a:t>
            </a:r>
          </a:p>
          <a:p>
            <a:pPr algn="l">
              <a:defRPr/>
            </a:pPr>
            <a:r>
              <a:rPr lang="en-US" sz="2600" dirty="0" smtClean="0"/>
              <a:t>D. the number of waves that pass a given point in one second.</a:t>
            </a:r>
          </a:p>
        </p:txBody>
      </p:sp>
      <p:sp>
        <p:nvSpPr>
          <p:cNvPr id="9113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8,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Which of the following is not a medium?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A. space</a:t>
            </a:r>
            <a:r>
              <a:rPr lang="en-US" sz="2600" dirty="0" smtClean="0"/>
              <a:t>				C. water</a:t>
            </a:r>
          </a:p>
          <a:p>
            <a:pPr algn="l">
              <a:defRPr/>
            </a:pPr>
            <a:r>
              <a:rPr lang="en-US" sz="2600" dirty="0" smtClean="0"/>
              <a:t>B. air</a:t>
            </a:r>
            <a:r>
              <a:rPr lang="en-US" sz="2800" dirty="0" smtClean="0"/>
              <a:t>					</a:t>
            </a:r>
            <a:r>
              <a:rPr lang="en-US" sz="2600" dirty="0" smtClean="0"/>
              <a:t>D. wood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A wave's amplitude is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A. the distance from the resting point to a crest or trough.</a:t>
            </a:r>
          </a:p>
          <a:p>
            <a:pPr algn="l">
              <a:defRPr/>
            </a:pPr>
            <a:r>
              <a:rPr lang="en-US" sz="2600" dirty="0" smtClean="0"/>
              <a:t>B. the distance between the crest of one wave and the crest of the next.</a:t>
            </a:r>
          </a:p>
          <a:p>
            <a:pPr algn="l">
              <a:defRPr/>
            </a:pPr>
            <a:r>
              <a:rPr lang="en-US" sz="2600" dirty="0" smtClean="0"/>
              <a:t>C. the distance the wave travels in one second.</a:t>
            </a:r>
          </a:p>
          <a:p>
            <a:pPr algn="l">
              <a:defRPr/>
            </a:pPr>
            <a:r>
              <a:rPr lang="en-US" sz="2600" dirty="0" smtClean="0"/>
              <a:t>D. the number of waves that pass a given point in one second.</a:t>
            </a:r>
          </a:p>
        </p:txBody>
      </p:sp>
      <p:sp>
        <p:nvSpPr>
          <p:cNvPr id="9216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8,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January 11, 2012 </a:t>
            </a:r>
            <a:br>
              <a:rPr lang="en-US" smtClean="0"/>
            </a:br>
            <a:r>
              <a:rPr lang="en-US" smtClean="0"/>
              <a:t>Wednesday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pPr marL="457200" indent="-457200" algn="l" eaLnBrk="1" hangingPunct="1">
              <a:buFont typeface="Times New Roman" pitchFamily="18" charset="0"/>
              <a:buAutoNum type="arabicPeriod"/>
              <a:defRPr/>
            </a:pPr>
            <a:r>
              <a:rPr lang="en-US" sz="2000" b="1" dirty="0" smtClean="0"/>
              <a:t>What type of arrangement and movement do particles have in a liquid display?</a:t>
            </a:r>
          </a:p>
          <a:p>
            <a:pPr marL="457200" indent="-457200" algn="l" eaLnBrk="1" hangingPunct="1">
              <a:defRPr/>
            </a:pPr>
            <a:endParaRPr lang="en-US" sz="2000" b="1" dirty="0" smtClean="0"/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000" b="1" dirty="0" smtClean="0"/>
              <a:t>Particles are closely packed together and they vibrate back and forth.</a:t>
            </a:r>
          </a:p>
          <a:p>
            <a:pPr marL="457200" indent="-457200" algn="l" eaLnBrk="1" hangingPunct="1">
              <a:buFontTx/>
              <a:buAutoNum type="alphaUcPeriod"/>
              <a:defRPr/>
            </a:pPr>
            <a:r>
              <a:rPr lang="en-US" sz="2000" b="1" dirty="0" smtClean="0"/>
              <a:t>Particles are not in contact with each other and they move very quickly.</a:t>
            </a:r>
          </a:p>
          <a:p>
            <a:pPr marL="457200" indent="-457200" algn="l" eaLnBrk="1" hangingPunct="1">
              <a:defRPr/>
            </a:pPr>
            <a:r>
              <a:rPr lang="en-US" sz="2000" b="1" dirty="0" smtClean="0"/>
              <a:t>C.  Particles are in contact with each other, but they are able to slip past one another.</a:t>
            </a:r>
          </a:p>
          <a:p>
            <a:pPr marL="457200" indent="-457200" algn="l" eaLnBrk="1" hangingPunct="1">
              <a:buFontTx/>
              <a:buAutoNum type="alphaUcPeriod" startAt="4"/>
              <a:defRPr/>
            </a:pPr>
            <a:r>
              <a:rPr lang="en-US" sz="2000" b="1" dirty="0" smtClean="0"/>
              <a:t>Particles are not in contact with one another and are moving at extreme speeds.</a:t>
            </a:r>
          </a:p>
          <a:p>
            <a:pPr marL="457200" indent="-457200" algn="l" eaLnBrk="1" hangingPunct="1">
              <a:defRPr/>
            </a:pPr>
            <a:endParaRPr lang="en-US" sz="2000" b="1" dirty="0" smtClean="0"/>
          </a:p>
          <a:p>
            <a:pPr marL="465138" indent="-465138" algn="l" eaLnBrk="1" hangingPunct="1">
              <a:buFontTx/>
              <a:buAutoNum type="arabicPeriod" startAt="2"/>
              <a:defRPr/>
            </a:pPr>
            <a:r>
              <a:rPr lang="en-US" sz="2000" b="1" dirty="0" smtClean="0"/>
              <a:t>Radium is an element found in Group 2 and Period 7. </a:t>
            </a:r>
            <a:r>
              <a:rPr lang="en-US" sz="2000" b="1" dirty="0" err="1" smtClean="0"/>
              <a:t>ln</a:t>
            </a:r>
            <a:r>
              <a:rPr lang="en-US" sz="2000" b="1" dirty="0" smtClean="0"/>
              <a:t> a normal radium atom, how many electron energy levels are present?</a:t>
            </a:r>
          </a:p>
          <a:p>
            <a:pPr marL="465138" indent="-465138" algn="l" eaLnBrk="1" hangingPunct="1">
              <a:defRPr/>
            </a:pPr>
            <a:endParaRPr lang="en-US" sz="2000" b="1" dirty="0" smtClean="0"/>
          </a:p>
          <a:p>
            <a:pPr marL="914400" lvl="1" indent="-457200" algn="l" eaLnBrk="1" hangingPunct="1">
              <a:buFont typeface="+mj-lt"/>
              <a:buAutoNum type="alphaUcPeriod"/>
              <a:defRPr/>
            </a:pPr>
            <a:r>
              <a:rPr lang="en-US" sz="2000" b="1" dirty="0" smtClean="0"/>
              <a:t>2				C.  7</a:t>
            </a:r>
          </a:p>
          <a:p>
            <a:pPr marL="914400" lvl="1" indent="-457200" algn="l" eaLnBrk="1" hangingPunct="1">
              <a:buFont typeface="+mj-lt"/>
              <a:buAutoNum type="alphaUcPeriod"/>
              <a:defRPr/>
            </a:pPr>
            <a:r>
              <a:rPr lang="en-US" sz="2000" b="1" dirty="0" smtClean="0"/>
              <a:t>6				D. 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do waves transfer?</a:t>
            </a:r>
          </a:p>
          <a:p>
            <a:pPr algn="l">
              <a:defRPr/>
            </a:pPr>
            <a:r>
              <a:rPr lang="en-US" sz="2800" dirty="0" smtClean="0"/>
              <a:t>A. matter				C. energy</a:t>
            </a:r>
          </a:p>
          <a:p>
            <a:pPr algn="l">
              <a:defRPr/>
            </a:pPr>
            <a:r>
              <a:rPr lang="en-US" sz="2800" dirty="0" smtClean="0"/>
              <a:t>B. water				D. particles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Which part of a transverse wave is similar to a compression in a longitudinal wave?</a:t>
            </a:r>
          </a:p>
          <a:p>
            <a:pPr algn="l">
              <a:defRPr/>
            </a:pPr>
            <a:r>
              <a:rPr lang="en-US" sz="2800" dirty="0" smtClean="0"/>
              <a:t> A. crest				C. midpoint</a:t>
            </a:r>
          </a:p>
          <a:p>
            <a:pPr algn="l">
              <a:defRPr/>
            </a:pPr>
            <a:r>
              <a:rPr lang="en-US" sz="2800" dirty="0" smtClean="0"/>
              <a:t> B. trough				D. particle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9318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9,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do waves transfer?</a:t>
            </a:r>
          </a:p>
          <a:p>
            <a:pPr algn="l">
              <a:defRPr/>
            </a:pPr>
            <a:r>
              <a:rPr lang="en-US" sz="2800" dirty="0" smtClean="0"/>
              <a:t>A. matter				</a:t>
            </a:r>
            <a:r>
              <a:rPr lang="en-US" sz="2800" dirty="0" smtClean="0">
                <a:solidFill>
                  <a:srgbClr val="FF0000"/>
                </a:solidFill>
              </a:rPr>
              <a:t>C. energy</a:t>
            </a:r>
          </a:p>
          <a:p>
            <a:pPr algn="l">
              <a:defRPr/>
            </a:pPr>
            <a:r>
              <a:rPr lang="en-US" sz="2800" dirty="0" smtClean="0"/>
              <a:t>B. water				D. particles</a:t>
            </a:r>
          </a:p>
          <a:p>
            <a:pPr algn="l">
              <a:defRPr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Which part of a transverse wave is similar to a compression in a longitudinal wave?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 A. crest</a:t>
            </a:r>
            <a:r>
              <a:rPr lang="en-US" sz="2800" dirty="0" smtClean="0"/>
              <a:t>				C. midpoint</a:t>
            </a:r>
          </a:p>
          <a:p>
            <a:pPr algn="l">
              <a:defRPr/>
            </a:pPr>
            <a:r>
              <a:rPr lang="en-US" sz="2800" dirty="0" smtClean="0"/>
              <a:t> B. trough				D. particle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9421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 9,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Friday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b="1" dirty="0" smtClean="0"/>
              <a:t>The pitch of a sound becomes higher. How do the wavelengths of the sound waves change?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A. The wavelengths become shorter.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B. The wavelengths become longer.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C. The wavelengths may become either shorter or longer.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D. The wavelengths do not change.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b="1" dirty="0" smtClean="0"/>
              <a:t>Which of the following describes the relationship between pitch and frequency?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A. The higher the frequency, the lower the pitch.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B. The lower the frequency, the lower the pitch.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C. Pitch and frequency are inversely related.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D. Pitch and frequency are not related.</a:t>
            </a:r>
          </a:p>
        </p:txBody>
      </p:sp>
      <p:sp>
        <p:nvSpPr>
          <p:cNvPr id="9523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March12,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b="1" dirty="0" smtClean="0"/>
              <a:t>The pitch of a sound becomes higher. How do the wavelengths of the sound waves change?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A. The wavelengths become shorter.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B. The wavelengths become longer.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C. The wavelengths may become either shorter or longer.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D. The wavelengths do not change.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b="1" dirty="0" smtClean="0"/>
              <a:t>Which of the following describes the relationship between pitch and frequency?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A. The higher the frequency, the lower the pitch.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B. The lower the frequency, the lower the pitch.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C. Pitch and frequency are inversely related.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2600" dirty="0" smtClean="0"/>
              <a:t>D. Pitch and frequency are not related.</a:t>
            </a:r>
          </a:p>
        </p:txBody>
      </p:sp>
      <p:sp>
        <p:nvSpPr>
          <p:cNvPr id="9625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March12,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Monday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800" dirty="0" smtClean="0"/>
              <a:t>In which state of matter do particles spread and fill the volume of the container that holds them?</a:t>
            </a:r>
          </a:p>
          <a:p>
            <a:pPr algn="l">
              <a:defRPr/>
            </a:pPr>
            <a:r>
              <a:rPr lang="en-US" sz="2800" dirty="0" smtClean="0"/>
              <a:t>A. solid				C. gas</a:t>
            </a:r>
          </a:p>
          <a:p>
            <a:pPr algn="l">
              <a:defRPr/>
            </a:pPr>
            <a:r>
              <a:rPr lang="en-US" sz="2800" dirty="0" smtClean="0"/>
              <a:t>B. liquid				D. ice</a:t>
            </a:r>
          </a:p>
          <a:p>
            <a:pPr algn="l">
              <a:defRPr/>
            </a:pPr>
            <a:endParaRPr lang="en-US" sz="28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800" dirty="0" smtClean="0"/>
              <a:t>What happens to the temperature of a solid as it melts?</a:t>
            </a:r>
          </a:p>
          <a:p>
            <a:pPr algn="l">
              <a:defRPr/>
            </a:pPr>
            <a:r>
              <a:rPr lang="en-US" sz="2800" dirty="0" smtClean="0"/>
              <a:t>A. It stays the same.	C. It decreases.</a:t>
            </a:r>
          </a:p>
          <a:p>
            <a:pPr algn="l">
              <a:defRPr/>
            </a:pPr>
            <a:r>
              <a:rPr lang="en-US" sz="2800" dirty="0" smtClean="0"/>
              <a:t>B. It increases.		D. It increases and then 					     decreases.</a:t>
            </a:r>
          </a:p>
          <a:p>
            <a:pPr algn="l">
              <a:defRPr/>
            </a:pPr>
            <a:endParaRPr lang="en-US" sz="2400" dirty="0" smtClean="0"/>
          </a:p>
        </p:txBody>
      </p:sp>
      <p:sp>
        <p:nvSpPr>
          <p:cNvPr id="9728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March13,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en-US" sz="2800" dirty="0" smtClean="0"/>
              <a:t>In which state of matter do particles spread and fill the volume of the container that holds them?</a:t>
            </a:r>
          </a:p>
          <a:p>
            <a:pPr algn="l">
              <a:defRPr/>
            </a:pPr>
            <a:r>
              <a:rPr lang="en-US" sz="2800" dirty="0" smtClean="0"/>
              <a:t>A. solid				</a:t>
            </a:r>
            <a:r>
              <a:rPr lang="en-US" sz="2800" dirty="0" smtClean="0">
                <a:solidFill>
                  <a:srgbClr val="FF0000"/>
                </a:solidFill>
              </a:rPr>
              <a:t>C. gas</a:t>
            </a:r>
          </a:p>
          <a:p>
            <a:pPr algn="l">
              <a:defRPr/>
            </a:pPr>
            <a:r>
              <a:rPr lang="en-US" sz="2800" dirty="0" smtClean="0"/>
              <a:t>B. liquid				D. ice</a:t>
            </a:r>
          </a:p>
          <a:p>
            <a:pPr algn="l">
              <a:defRPr/>
            </a:pPr>
            <a:endParaRPr lang="en-US" sz="2800" dirty="0" smtClean="0"/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en-US" sz="2800" dirty="0" smtClean="0"/>
              <a:t>What happens to the temperature of a solid as it melts?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A. It stays the same.</a:t>
            </a:r>
            <a:r>
              <a:rPr lang="en-US" sz="2800" dirty="0" smtClean="0"/>
              <a:t>	C. It decreases.</a:t>
            </a:r>
          </a:p>
          <a:p>
            <a:pPr algn="l">
              <a:defRPr/>
            </a:pPr>
            <a:r>
              <a:rPr lang="en-US" sz="2800" dirty="0" smtClean="0"/>
              <a:t>B. It increases.		D. It increases and then 					     decreases.</a:t>
            </a:r>
          </a:p>
          <a:p>
            <a:pPr algn="l">
              <a:defRPr/>
            </a:pPr>
            <a:endParaRPr lang="en-US" sz="2400" dirty="0" smtClean="0"/>
          </a:p>
        </p:txBody>
      </p:sp>
      <p:sp>
        <p:nvSpPr>
          <p:cNvPr id="9830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March13,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Tuesday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b="1" dirty="0" smtClean="0"/>
              <a:t>Which of the following is an example of a chemical change?</a:t>
            </a:r>
          </a:p>
          <a:p>
            <a:pPr algn="l">
              <a:defRPr/>
            </a:pPr>
            <a:r>
              <a:rPr lang="en-US" sz="2600" dirty="0" smtClean="0"/>
              <a:t>A. water evaporating</a:t>
            </a:r>
          </a:p>
          <a:p>
            <a:pPr algn="l">
              <a:defRPr/>
            </a:pPr>
            <a:r>
              <a:rPr lang="en-US" sz="2600" dirty="0" smtClean="0"/>
              <a:t>B. carbon joining with oxygen to form carbon dioxide</a:t>
            </a:r>
          </a:p>
          <a:p>
            <a:pPr algn="l">
              <a:defRPr/>
            </a:pPr>
            <a:r>
              <a:rPr lang="en-US" sz="2600" dirty="0" smtClean="0"/>
              <a:t>C. ice cream melting</a:t>
            </a:r>
          </a:p>
          <a:p>
            <a:pPr algn="l">
              <a:defRPr/>
            </a:pPr>
            <a:r>
              <a:rPr lang="en-US" sz="2600" dirty="0" smtClean="0"/>
              <a:t>D. Salt dissolving in water to form a solution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b="1" dirty="0" smtClean="0"/>
              <a:t>What happens during a physical change?</a:t>
            </a:r>
          </a:p>
          <a:p>
            <a:pPr algn="l">
              <a:defRPr/>
            </a:pPr>
            <a:r>
              <a:rPr lang="en-US" sz="2600" dirty="0" smtClean="0"/>
              <a:t>A. New substances are formed.</a:t>
            </a:r>
          </a:p>
          <a:p>
            <a:pPr algn="l">
              <a:defRPr/>
            </a:pPr>
            <a:r>
              <a:rPr lang="en-US" sz="2600" dirty="0" smtClean="0"/>
              <a:t>B. The identity of the substance is changed.</a:t>
            </a:r>
          </a:p>
          <a:p>
            <a:pPr algn="l">
              <a:defRPr/>
            </a:pPr>
            <a:r>
              <a:rPr lang="en-US" sz="2600" dirty="0" smtClean="0"/>
              <a:t>C. A chemical reaction occurs.</a:t>
            </a:r>
          </a:p>
          <a:p>
            <a:pPr algn="l">
              <a:defRPr/>
            </a:pPr>
            <a:r>
              <a:rPr lang="en-US" sz="2600" dirty="0" smtClean="0"/>
              <a:t>D. A substance changes form but does not lose its identity.</a:t>
            </a:r>
          </a:p>
        </p:txBody>
      </p:sp>
      <p:sp>
        <p:nvSpPr>
          <p:cNvPr id="9933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March14,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b="1" dirty="0" smtClean="0"/>
              <a:t>Which of the following is an example of a chemical change?</a:t>
            </a:r>
          </a:p>
          <a:p>
            <a:pPr algn="l">
              <a:defRPr/>
            </a:pPr>
            <a:r>
              <a:rPr lang="en-US" sz="2600" dirty="0" smtClean="0"/>
              <a:t>A. water evaporating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B. carbon joining with oxygen to form carbon dioxide</a:t>
            </a:r>
          </a:p>
          <a:p>
            <a:pPr algn="l">
              <a:defRPr/>
            </a:pPr>
            <a:r>
              <a:rPr lang="en-US" sz="2600" dirty="0" smtClean="0"/>
              <a:t>C. ice cream melting</a:t>
            </a:r>
          </a:p>
          <a:p>
            <a:pPr algn="l">
              <a:defRPr/>
            </a:pPr>
            <a:r>
              <a:rPr lang="en-US" sz="2600" dirty="0" smtClean="0"/>
              <a:t>D. Salt dissolving in water to form a solution</a:t>
            </a: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b="1" dirty="0" smtClean="0"/>
              <a:t>What happens during a physical change?</a:t>
            </a:r>
          </a:p>
          <a:p>
            <a:pPr algn="l">
              <a:defRPr/>
            </a:pPr>
            <a:r>
              <a:rPr lang="en-US" sz="2600" dirty="0" smtClean="0"/>
              <a:t>A. New substances are formed.</a:t>
            </a:r>
          </a:p>
          <a:p>
            <a:pPr algn="l">
              <a:defRPr/>
            </a:pPr>
            <a:r>
              <a:rPr lang="en-US" sz="2600" dirty="0" smtClean="0"/>
              <a:t>B. The identity of the substance is changed.</a:t>
            </a:r>
          </a:p>
          <a:p>
            <a:pPr algn="l">
              <a:defRPr/>
            </a:pPr>
            <a:r>
              <a:rPr lang="en-US" sz="2600" dirty="0" smtClean="0"/>
              <a:t>C. A chemical reaction occurs.</a:t>
            </a:r>
          </a:p>
          <a:p>
            <a:pPr algn="l"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D. A substance changes form but does not lose its identity.</a:t>
            </a:r>
          </a:p>
        </p:txBody>
      </p:sp>
      <p:sp>
        <p:nvSpPr>
          <p:cNvPr id="10035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March14,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Wednesday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happens when a light wave is refracted?</a:t>
            </a:r>
          </a:p>
          <a:p>
            <a:pPr algn="l">
              <a:defRPr/>
            </a:pPr>
            <a:r>
              <a:rPr lang="en-US" sz="2800" dirty="0" smtClean="0"/>
              <a:t>A. It bounces off a surface.	C. It is absorbed.</a:t>
            </a:r>
          </a:p>
          <a:p>
            <a:pPr algn="l">
              <a:defRPr/>
            </a:pPr>
            <a:r>
              <a:rPr lang="en-US" sz="2800" dirty="0" smtClean="0"/>
              <a:t>B. It changes direction.		D. It changes 						     frequency.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>
              <a:defRPr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What happens to light waves that strike a plane mirror?</a:t>
            </a:r>
          </a:p>
          <a:p>
            <a:pPr algn="l">
              <a:defRPr/>
            </a:pPr>
            <a:r>
              <a:rPr lang="en-US" sz="2800" dirty="0" smtClean="0"/>
              <a:t>A. They are refracted.		C. They are magnified.</a:t>
            </a:r>
          </a:p>
          <a:p>
            <a:pPr algn="l">
              <a:defRPr/>
            </a:pPr>
            <a:r>
              <a:rPr lang="en-US" sz="2800" dirty="0" smtClean="0"/>
              <a:t>B. They are diffracted.		D. They are reflected.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10137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March15,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8153400" cy="541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smtClean="0"/>
              <a:t>What happens when a light wave is refracted?</a:t>
            </a:r>
          </a:p>
          <a:p>
            <a:pPr algn="l">
              <a:defRPr/>
            </a:pPr>
            <a:r>
              <a:rPr lang="en-US" sz="2800" dirty="0" smtClean="0"/>
              <a:t>A. It bounces off a surface.	C. It is absorbed.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B. It changes direction.</a:t>
            </a:r>
            <a:r>
              <a:rPr lang="en-US" sz="2800" dirty="0" smtClean="0"/>
              <a:t>		D. It changes 						     frequency.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>
              <a:defRPr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 startAt="2"/>
              <a:defRPr/>
            </a:pPr>
            <a:r>
              <a:rPr lang="en-US" sz="2800" dirty="0" smtClean="0"/>
              <a:t>What happens to light waves that strike a plane mirror?</a:t>
            </a:r>
          </a:p>
          <a:p>
            <a:pPr algn="l">
              <a:defRPr/>
            </a:pPr>
            <a:r>
              <a:rPr lang="en-US" sz="2800" dirty="0" smtClean="0"/>
              <a:t>A. They are refracted.		C. They are magnified.</a:t>
            </a:r>
          </a:p>
          <a:p>
            <a:pPr algn="l">
              <a:defRPr/>
            </a:pPr>
            <a:r>
              <a:rPr lang="en-US" sz="2800" dirty="0" smtClean="0"/>
              <a:t>B. They are diffracted.		</a:t>
            </a:r>
            <a:r>
              <a:rPr lang="en-US" sz="2800" dirty="0" smtClean="0">
                <a:solidFill>
                  <a:srgbClr val="FF0000"/>
                </a:solidFill>
              </a:rPr>
              <a:t>D. They are reflected.</a:t>
            </a:r>
          </a:p>
          <a:p>
            <a:pPr algn="l">
              <a:defRPr/>
            </a:pPr>
            <a:endParaRPr lang="en-US" sz="2800" dirty="0" smtClean="0"/>
          </a:p>
        </p:txBody>
      </p:sp>
      <p:sp>
        <p:nvSpPr>
          <p:cNvPr id="10240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March15, 2012</a:t>
            </a:r>
            <a:r>
              <a:rPr lang="en-US" sz="4400" dirty="0"/>
              <a:t> </a:t>
            </a:r>
          </a:p>
          <a:p>
            <a:pPr algn="ctr">
              <a:defRPr/>
            </a:pPr>
            <a:r>
              <a:rPr lang="en-US" sz="4400" dirty="0"/>
              <a:t>Thursday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January 31, 2011&amp;#x0D;&amp;#x0A;Monda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January 31, 2011&amp;#x0D;&amp;#x0A;Monday&amp;quot;&quot;/&gt;&lt;property id=&quot;20307&quot; value=&quot;287&quot;/&gt;&lt;/object&gt;&lt;object type=&quot;3&quot; unique_id=&quot;10006&quot;&gt;&lt;property id=&quot;20148&quot; value=&quot;5&quot;/&gt;&lt;property id=&quot;20300&quot; value=&quot;Slide 3 - &amp;quot;February 1, 2011&amp;#x0D;&amp;#x0A;Tuesday&amp;quot;&quot;/&gt;&lt;property id=&quot;20307&quot; value=&quot;281&quot;/&gt;&lt;/object&gt;&lt;object type=&quot;3&quot; unique_id=&quot;10007&quot;&gt;&lt;property id=&quot;20148&quot; value=&quot;5&quot;/&gt;&lt;property id=&quot;20300&quot; value=&quot;Slide 4 - &amp;quot;February 1, 2011&amp;#x0D;&amp;#x0A;Tuesday&amp;quot;&quot;/&gt;&lt;property id=&quot;20307&quot; value=&quot;288&quot;/&gt;&lt;/object&gt;&lt;object type=&quot;3&quot; unique_id=&quot;10008&quot;&gt;&lt;property id=&quot;20148&quot; value=&quot;5&quot;/&gt;&lt;property id=&quot;20300&quot; value=&quot;Slide 5 - &amp;quot;February 2, 2011&amp;#x0D;&amp;#x0A;Wednesday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February 2, 2011&amp;#x0D;&amp;#x0A;Wednesday&amp;quot;&quot;/&gt;&lt;property id=&quot;20307&quot; value=&quot;289&quot;/&gt;&lt;/object&gt;&lt;object type=&quot;3&quot; unique_id=&quot;10010&quot;&gt;&lt;property id=&quot;20148&quot; value=&quot;5&quot;/&gt;&lt;property id=&quot;20300&quot; value=&quot;Slide 7 - &amp;quot;February 3, 2011&amp;#x0D;&amp;#x0A;Thursday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February 3, 2011&amp;#x0D;&amp;#x0A;Thursday&amp;quot;&quot;/&gt;&lt;property id=&quot;20307&quot; value=&quot;290&quot;/&gt;&lt;/object&gt;&lt;object type=&quot;3&quot; unique_id=&quot;10012&quot;&gt;&lt;property id=&quot;20148&quot; value=&quot;5&quot;/&gt;&lt;property id=&quot;20300&quot; value=&quot;Slide 9 - &amp;quot;February 4, 2011&amp;#x0D;&amp;#x0A;Friday&amp;quot;&quot;/&gt;&lt;property id=&quot;20307&quot; value=&quot;291&quot;/&gt;&lt;/object&gt;&lt;object type=&quot;3&quot; unique_id=&quot;10013&quot;&gt;&lt;property id=&quot;20148&quot; value=&quot;5&quot;/&gt;&lt;property id=&quot;20300&quot; value=&quot;Slide 10 - &amp;quot;February 4, 2011&amp;#x0D;&amp;#x0A;Friday&amp;quot;&quot;/&gt;&lt;property id=&quot;20307&quot; value=&quot;292&quot;/&gt;&lt;/object&gt;&lt;object type=&quot;3&quot; unique_id=&quot;10014&quot;&gt;&lt;property id=&quot;20148&quot; value=&quot;5&quot;/&gt;&lt;property id=&quot;20300&quot; value=&quot;Slide 11 - &amp;quot;February 7, 2011&amp;#x0D;&amp;#x0A;Monday&amp;quot;&quot;/&gt;&lt;property id=&quot;20307&quot; value=&quot;276&quot;/&gt;&lt;/object&gt;&lt;object type=&quot;3&quot; unique_id=&quot;10016&quot;&gt;&lt;property id=&quot;20148&quot; value=&quot;5&quot;/&gt;&lt;property id=&quot;20300&quot; value=&quot;Slide 13 - &amp;quot;February 8, 2011&amp;#x0D;&amp;#x0A;Tuesday&amp;quot;&quot;/&gt;&lt;property id=&quot;20307&quot; value=&quot;277&quot;/&gt;&lt;/object&gt;&lt;object type=&quot;3&quot; unique_id=&quot;10017&quot;&gt;&lt;property id=&quot;20148&quot; value=&quot;5&quot;/&gt;&lt;property id=&quot;20300&quot; value=&quot;Slide 14 - &amp;quot;February 8, 2011&amp;#x0D;&amp;#x0A;Tuesday&amp;quot;&quot;/&gt;&lt;property id=&quot;20307&quot; value=&quot;294&quot;/&gt;&lt;/object&gt;&lt;object type=&quot;3&quot; unique_id=&quot;10018&quot;&gt;&lt;property id=&quot;20148&quot; value=&quot;5&quot;/&gt;&lt;property id=&quot;20300&quot; value=&quot;Slide 15 - &amp;quot;February 9, 2011&amp;#x0D;&amp;#x0A;Wednesday&amp;quot;&quot;/&gt;&lt;property id=&quot;20307&quot; value=&quot;278&quot;/&gt;&lt;/object&gt;&lt;object type=&quot;3&quot; unique_id=&quot;10019&quot;&gt;&lt;property id=&quot;20148&quot; value=&quot;5&quot;/&gt;&lt;property id=&quot;20300&quot; value=&quot;Slide 16 - &amp;quot;February 9, 2011&amp;#x0D;&amp;#x0A;Wednesday&amp;quot;&quot;/&gt;&lt;property id=&quot;20307&quot; value=&quot;295&quot;/&gt;&lt;/object&gt;&lt;object type=&quot;3&quot; unique_id=&quot;10020&quot;&gt;&lt;property id=&quot;20148&quot; value=&quot;5&quot;/&gt;&lt;property id=&quot;20300&quot; value=&quot;Slide 17 - &amp;quot;February 10, 2011&amp;#x0D;&amp;#x0A;Thursday&amp;quot;&quot;/&gt;&lt;property id=&quot;20307&quot; value=&quot;279&quot;/&gt;&lt;/object&gt;&lt;object type=&quot;3&quot; unique_id=&quot;10021&quot;&gt;&lt;property id=&quot;20148&quot; value=&quot;5&quot;/&gt;&lt;property id=&quot;20300&quot; value=&quot;Slide 18 - &amp;quot;February 10, 2011&amp;#x0D;&amp;#x0A;Thursday&amp;quot;&quot;/&gt;&lt;property id=&quot;20307&quot; value=&quot;296&quot;/&gt;&lt;/object&gt;&lt;object type=&quot;3&quot; unique_id=&quot;10022&quot;&gt;&lt;property id=&quot;20148&quot; value=&quot;5&quot;/&gt;&lt;property id=&quot;20300&quot; value=&quot;Slide 19 - &amp;quot;February 11, 2011&amp;#x0D;&amp;#x0A;Friday&amp;quot;&quot;/&gt;&lt;property id=&quot;20307&quot; value=&quot;280&quot;/&gt;&lt;/object&gt;&lt;object type=&quot;3&quot; unique_id=&quot;10023&quot;&gt;&lt;property id=&quot;20148&quot; value=&quot;5&quot;/&gt;&lt;property id=&quot;20300&quot; value=&quot;Slide 20 - &amp;quot;February 11, 2011&amp;#x0D;&amp;#x0A;Friday&amp;quot;&quot;/&gt;&lt;property id=&quot;20307&quot; value=&quot;297&quot;/&gt;&lt;/object&gt;&lt;object type=&quot;3&quot; unique_id=&quot;10024&quot;&gt;&lt;property id=&quot;20148&quot; value=&quot;5&quot;/&gt;&lt;property id=&quot;20300&quot; value=&quot;Slide 21 - &amp;quot;February 14, 2011&amp;#x0D;&amp;#x0A;Monday&amp;quot;&quot;/&gt;&lt;property id=&quot;20307&quot; value=&quot;271&quot;/&gt;&lt;/object&gt;&lt;object type=&quot;3&quot; unique_id=&quot;10025&quot;&gt;&lt;property id=&quot;20148&quot; value=&quot;5&quot;/&gt;&lt;property id=&quot;20300&quot; value=&quot;Slide 22 - &amp;quot;February 14, 2011&amp;#x0D;&amp;#x0A;Monday&amp;quot;&quot;/&gt;&lt;property id=&quot;20307&quot; value=&quot;298&quot;/&gt;&lt;/object&gt;&lt;object type=&quot;3&quot; unique_id=&quot;10026&quot;&gt;&lt;property id=&quot;20148&quot; value=&quot;5&quot;/&gt;&lt;property id=&quot;20300&quot; value=&quot;Slide 23 - &amp;quot;February 15, 2011&amp;#x0D;&amp;#x0A;Tuesday&amp;quot;&quot;/&gt;&lt;property id=&quot;20307&quot; value=&quot;272&quot;/&gt;&lt;/object&gt;&lt;object type=&quot;3&quot; unique_id=&quot;10027&quot;&gt;&lt;property id=&quot;20148&quot; value=&quot;5&quot;/&gt;&lt;property id=&quot;20300&quot; value=&quot;Slide 25 - &amp;quot;February 16, 2011&amp;#x0D;&amp;#x0A;Wednesday&amp;quot;&quot;/&gt;&lt;property id=&quot;20307&quot; value=&quot;273&quot;/&gt;&lt;/object&gt;&lt;object type=&quot;3&quot; unique_id=&quot;10028&quot;&gt;&lt;property id=&quot;20148&quot; value=&quot;5&quot;/&gt;&lt;property id=&quot;20300&quot; value=&quot;Slide 27 - &amp;quot;February 17, 2011&amp;#x0D;&amp;#x0A;Thursday&amp;quot;&quot;/&gt;&lt;property id=&quot;20307&quot; value=&quot;274&quot;/&gt;&lt;/object&gt;&lt;object type=&quot;3&quot; unique_id=&quot;10029&quot;&gt;&lt;property id=&quot;20148&quot; value=&quot;5&quot;/&gt;&lt;property id=&quot;20300&quot; value=&quot;Slide 29 - &amp;quot;February 18, 2011&amp;#x0D;&amp;#x0A;Friday&amp;quot;&quot;/&gt;&lt;property id=&quot;20307&quot; value=&quot;275&quot;/&gt;&lt;/object&gt;&lt;object type=&quot;3&quot; unique_id=&quot;10030&quot;&gt;&lt;property id=&quot;20148&quot; value=&quot;5&quot;/&gt;&lt;property id=&quot;20300&quot; value=&quot;Slide 31 - &amp;quot;February 21, 2011&amp;#x0D;&amp;#x0A;Monday&amp;quot;&quot;/&gt;&lt;property id=&quot;20307&quot; value=&quot;266&quot;/&gt;&lt;/object&gt;&lt;object type=&quot;3&quot; unique_id=&quot;10031&quot;&gt;&lt;property id=&quot;20148&quot; value=&quot;5&quot;/&gt;&lt;property id=&quot;20300&quot; value=&quot;Slide 32 - &amp;quot;February 22, 2011&amp;#x0D;&amp;#x0A;Tuesday&amp;quot;&quot;/&gt;&lt;property id=&quot;20307&quot; value=&quot;267&quot;/&gt;&lt;/object&gt;&lt;object type=&quot;3&quot; unique_id=&quot;10032&quot;&gt;&lt;property id=&quot;20148&quot; value=&quot;5&quot;/&gt;&lt;property id=&quot;20300&quot; value=&quot;Slide 34 - &amp;quot;February 23, 2011&amp;#x0D;&amp;#x0A;Wednesday&amp;quot;&quot;/&gt;&lt;property id=&quot;20307&quot; value=&quot;268&quot;/&gt;&lt;/object&gt;&lt;object type=&quot;3&quot; unique_id=&quot;10033&quot;&gt;&lt;property id=&quot;20148&quot; value=&quot;5&quot;/&gt;&lt;property id=&quot;20300&quot; value=&quot;Slide 36 - &amp;quot;February 24, 2011&amp;#x0D;&amp;#x0A;Thursday&amp;quot;&quot;/&gt;&lt;property id=&quot;20307&quot; value=&quot;269&quot;/&gt;&lt;/object&gt;&lt;object type=&quot;3&quot; unique_id=&quot;10034&quot;&gt;&lt;property id=&quot;20148&quot; value=&quot;5&quot;/&gt;&lt;property id=&quot;20300&quot; value=&quot;Slide 38 - &amp;quot;February 25, 2011&amp;#x0D;&amp;#x0A;Friday&amp;quot;&quot;/&gt;&lt;property id=&quot;20307&quot; value=&quot;270&quot;/&gt;&lt;/object&gt;&lt;object type=&quot;3&quot; unique_id=&quot;10040&quot;&gt;&lt;property id=&quot;20148&quot; value=&quot;5&quot;/&gt;&lt;property id=&quot;20300&quot; value=&quot;Slide 40 - &amp;quot;February 28, 2011&amp;#x0D;&amp;#x0A;Monday&amp;quot;&quot;/&gt;&lt;property id=&quot;20307&quot; value=&quot;282&quot;/&gt;&lt;/object&gt;&lt;object type=&quot;3&quot; unique_id=&quot;10041&quot;&gt;&lt;property id=&quot;20148&quot; value=&quot;5&quot;/&gt;&lt;property id=&quot;20300&quot; value=&quot;Slide 41 - &amp;quot;March 1, 2011&amp;#x0D;&amp;#x0A;Tuesday&amp;quot;&quot;/&gt;&lt;property id=&quot;20307&quot; value=&quot;283&quot;/&gt;&lt;/object&gt;&lt;object type=&quot;3&quot; unique_id=&quot;10042&quot;&gt;&lt;property id=&quot;20148&quot; value=&quot;5&quot;/&gt;&lt;property id=&quot;20300&quot; value=&quot;Slide 42 - &amp;quot;March 2, 2011&amp;#x0D;&amp;#x0A;Wednesday&amp;quot;&quot;/&gt;&lt;property id=&quot;20307&quot; value=&quot;284&quot;/&gt;&lt;/object&gt;&lt;object type=&quot;3&quot; unique_id=&quot;10043&quot;&gt;&lt;property id=&quot;20148&quot; value=&quot;5&quot;/&gt;&lt;property id=&quot;20300&quot; value=&quot;Slide 43 - &amp;quot;March 3, 2011&amp;#x0D;&amp;#x0A;Thursday&amp;quot;&quot;/&gt;&lt;property id=&quot;20307&quot; value=&quot;285&quot;/&gt;&lt;/object&gt;&lt;object type=&quot;3&quot; unique_id=&quot;10044&quot;&gt;&lt;property id=&quot;20148&quot; value=&quot;5&quot;/&gt;&lt;property id=&quot;20300&quot; value=&quot;Slide 44 - &amp;quot;March 4, 2011&amp;#x0D;&amp;#x0A;Friday&amp;quot;&quot;/&gt;&lt;property id=&quot;20307&quot; value=&quot;286&quot;/&gt;&lt;/object&gt;&lt;object type=&quot;3&quot; unique_id=&quot;10432&quot;&gt;&lt;property id=&quot;20148&quot; value=&quot;5&quot;/&gt;&lt;property id=&quot;20300&quot; value=&quot;Slide 24 - &amp;quot;February 15, 2011&amp;#x0D;&amp;#x0A;Tuesday&amp;quot;&quot;/&gt;&lt;property id=&quot;20307&quot; value=&quot;299&quot;/&gt;&lt;/object&gt;&lt;object type=&quot;3&quot; unique_id=&quot;10433&quot;&gt;&lt;property id=&quot;20148&quot; value=&quot;5&quot;/&gt;&lt;property id=&quot;20300&quot; value=&quot;Slide 26 - &amp;quot;February 16, 2011&amp;#x0D;&amp;#x0A;Wednesday&amp;quot;&quot;/&gt;&lt;property id=&quot;20307&quot; value=&quot;300&quot;/&gt;&lt;/object&gt;&lt;object type=&quot;3&quot; unique_id=&quot;10434&quot;&gt;&lt;property id=&quot;20148&quot; value=&quot;5&quot;/&gt;&lt;property id=&quot;20300&quot; value=&quot;Slide 28 - &amp;quot;February 17, 2011&amp;#x0D;&amp;#x0A;Thursday&amp;quot;&quot;/&gt;&lt;property id=&quot;20307&quot; value=&quot;301&quot;/&gt;&lt;/object&gt;&lt;object type=&quot;3&quot; unique_id=&quot;10476&quot;&gt;&lt;property id=&quot;20148&quot; value=&quot;5&quot;/&gt;&lt;property id=&quot;20300&quot; value=&quot;Slide 12 - &amp;quot;February 7, 2011&amp;#x0D;&amp;#x0A;Monday&amp;quot;&quot;/&gt;&lt;property id=&quot;20307&quot; value=&quot;302&quot;/&gt;&lt;/object&gt;&lt;object type=&quot;3&quot; unique_id=&quot;10477&quot;&gt;&lt;property id=&quot;20148&quot; value=&quot;5&quot;/&gt;&lt;property id=&quot;20300&quot; value=&quot;Slide 30 - &amp;quot;February 18, 2011&amp;#x0D;&amp;#x0A;Friday&amp;quot;&quot;/&gt;&lt;property id=&quot;20307&quot; value=&quot;303&quot;/&gt;&lt;/object&gt;&lt;object type=&quot;3&quot; unique_id=&quot;10478&quot;&gt;&lt;property id=&quot;20148&quot; value=&quot;5&quot;/&gt;&lt;property id=&quot;20300&quot; value=&quot;Slide 33 - &amp;quot;February 22, 2011&amp;#x0D;&amp;#x0A;Tuesday&amp;quot;&quot;/&gt;&lt;property id=&quot;20307&quot; value=&quot;304&quot;/&gt;&lt;/object&gt;&lt;object type=&quot;3&quot; unique_id=&quot;10653&quot;&gt;&lt;property id=&quot;20148&quot; value=&quot;5&quot;/&gt;&lt;property id=&quot;20300&quot; value=&quot;Slide 35 - &amp;quot;February 23, 2011&amp;#x0D;&amp;#x0A;Wednesday&amp;quot;&quot;/&gt;&lt;property id=&quot;20307&quot; value=&quot;305&quot;/&gt;&lt;/object&gt;&lt;object type=&quot;3&quot; unique_id=&quot;10786&quot;&gt;&lt;property id=&quot;20148&quot; value=&quot;5&quot;/&gt;&lt;property id=&quot;20300&quot; value=&quot;Slide 37 - &amp;quot;February 24, 2011&amp;#x0D;&amp;#x0A;Thursday&amp;quot;&quot;/&gt;&lt;property id=&quot;20307&quot; value=&quot;306&quot;/&gt;&lt;/object&gt;&lt;object type=&quot;3&quot; unique_id=&quot;10922&quot;&gt;&lt;property id=&quot;20148&quot; value=&quot;5&quot;/&gt;&lt;property id=&quot;20300&quot; value=&quot;Slide 39 - &amp;quot;February 25, 2011&amp;#x0D;&amp;#x0A;Friday&amp;quot;&quot;/&gt;&lt;property id=&quot;20307&quot; value=&quot;30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3rd Nine Weeks Bellringers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3rd Nine Weeks Bellringers</Template>
  <TotalTime>6449</TotalTime>
  <Words>5622</Words>
  <Application>Microsoft Office PowerPoint</Application>
  <PresentationFormat>On-screen Show (4:3)</PresentationFormat>
  <Paragraphs>1278</Paragraphs>
  <Slides>124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30" baseType="lpstr">
      <vt:lpstr>Times New Roman</vt:lpstr>
      <vt:lpstr>宋体</vt:lpstr>
      <vt:lpstr>Arial</vt:lpstr>
      <vt:lpstr>Calibri</vt:lpstr>
      <vt:lpstr>3rd Nine Weeks Bellringers</vt:lpstr>
      <vt:lpstr>Microsoft Equation 3.0</vt:lpstr>
      <vt:lpstr>January 5, 2012 Thursday</vt:lpstr>
      <vt:lpstr>Slide 2</vt:lpstr>
      <vt:lpstr>January 6, 2012 Friday</vt:lpstr>
      <vt:lpstr>Slide 4</vt:lpstr>
      <vt:lpstr>January 9, 2012 Monday</vt:lpstr>
      <vt:lpstr>Slide 6</vt:lpstr>
      <vt:lpstr>January 10, 2012  Tuesday</vt:lpstr>
      <vt:lpstr>Slide 8</vt:lpstr>
      <vt:lpstr>January 11, 2012  Wednesday</vt:lpstr>
      <vt:lpstr>Slide 10</vt:lpstr>
      <vt:lpstr>January 12, 2012  Thursday</vt:lpstr>
      <vt:lpstr>Slide 12</vt:lpstr>
      <vt:lpstr>January 13, 2012  Friday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February 21, 2011 Monday</vt:lpstr>
      <vt:lpstr>Slide 32</vt:lpstr>
      <vt:lpstr>Slide 33</vt:lpstr>
      <vt:lpstr>Slide 34</vt:lpstr>
      <vt:lpstr>Slide 35</vt:lpstr>
      <vt:lpstr>Slide 36</vt:lpstr>
      <vt:lpstr>Slide 37</vt:lpstr>
      <vt:lpstr>February 1, 2012 Wednesday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February 9, 2012  Thursday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May 9, 2011 Monday</vt:lpstr>
      <vt:lpstr>May 9, 2011 Monday</vt:lpstr>
      <vt:lpstr>May 9, 2011 Monday</vt:lpstr>
      <vt:lpstr>May 10, 2011 Tuesday</vt:lpstr>
      <vt:lpstr>May 10, 2011 Tuesday</vt:lpstr>
      <vt:lpstr>May 13, 2011 Friday</vt:lpstr>
      <vt:lpstr>May 13, 2011 Friday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31, 2011 Monday</dc:title>
  <dc:creator>Danny Benton</dc:creator>
  <cp:lastModifiedBy>mcclammey</cp:lastModifiedBy>
  <cp:revision>805</cp:revision>
  <dcterms:created xsi:type="dcterms:W3CDTF">2011-02-07T03:29:26Z</dcterms:created>
  <dcterms:modified xsi:type="dcterms:W3CDTF">2012-12-07T14:45:15Z</dcterms:modified>
</cp:coreProperties>
</file>